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60" r:id="rId3"/>
    <p:sldId id="261" r:id="rId4"/>
    <p:sldId id="262" r:id="rId5"/>
    <p:sldId id="263" r:id="rId6"/>
    <p:sldId id="264" r:id="rId7"/>
    <p:sldId id="258" r:id="rId8"/>
    <p:sldId id="259" r:id="rId9"/>
    <p:sldId id="257" r:id="rId10"/>
    <p:sldId id="265" r:id="rId11"/>
    <p:sldId id="266" r:id="rId12"/>
    <p:sldId id="267" r:id="rId13"/>
    <p:sldId id="268" r:id="rId14"/>
    <p:sldId id="269" r:id="rId15"/>
    <p:sldId id="270" r:id="rId16"/>
    <p:sldId id="275" r:id="rId17"/>
    <p:sldId id="274" r:id="rId18"/>
    <p:sldId id="278" r:id="rId19"/>
    <p:sldId id="271" r:id="rId20"/>
    <p:sldId id="273" r:id="rId21"/>
    <p:sldId id="272" r:id="rId22"/>
    <p:sldId id="276"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0" d="100"/>
          <a:sy n="60" d="100"/>
        </p:scale>
        <p:origin x="96"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581451-DC8F-4F99-A83B-6DB80D9176D0}" type="datetimeFigureOut">
              <a:rPr lang="en-US" smtClean="0"/>
              <a:t>3/16/2024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B98756-CFC4-4119-86ED-FB2081551472}" type="slidenum">
              <a:rPr lang="en-US" smtClean="0"/>
              <a:t>‹#›</a:t>
            </a:fld>
            <a:endParaRPr lang="en-US" dirty="0"/>
          </a:p>
        </p:txBody>
      </p:sp>
    </p:spTree>
    <p:extLst>
      <p:ext uri="{BB962C8B-B14F-4D97-AF65-F5344CB8AC3E}">
        <p14:creationId xmlns:p14="http://schemas.microsoft.com/office/powerpoint/2010/main" val="129721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pdf/1710.10196.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1710.10196.pdf (arxiv.org)</a:t>
            </a:r>
            <a:endParaRPr lang="en-US" dirty="0"/>
          </a:p>
        </p:txBody>
      </p:sp>
      <p:sp>
        <p:nvSpPr>
          <p:cNvPr id="4" name="Slide Number Placeholder 3"/>
          <p:cNvSpPr>
            <a:spLocks noGrp="1"/>
          </p:cNvSpPr>
          <p:nvPr>
            <p:ph type="sldNum" sz="quarter" idx="5"/>
          </p:nvPr>
        </p:nvSpPr>
        <p:spPr/>
        <p:txBody>
          <a:bodyPr/>
          <a:lstStyle/>
          <a:p>
            <a:fld id="{E0B98756-CFC4-4119-86ED-FB2081551472}" type="slidenum">
              <a:rPr lang="en-US" smtClean="0"/>
              <a:t>7</a:t>
            </a:fld>
            <a:endParaRPr lang="en-US" dirty="0"/>
          </a:p>
        </p:txBody>
      </p:sp>
    </p:spTree>
    <p:extLst>
      <p:ext uri="{BB962C8B-B14F-4D97-AF65-F5344CB8AC3E}">
        <p14:creationId xmlns:p14="http://schemas.microsoft.com/office/powerpoint/2010/main" val="2472408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is an Adjustable gain parameter and it is 1 in StyleGAN 2</a:t>
            </a:r>
          </a:p>
        </p:txBody>
      </p:sp>
      <p:sp>
        <p:nvSpPr>
          <p:cNvPr id="4" name="Slide Number Placeholder 3"/>
          <p:cNvSpPr>
            <a:spLocks noGrp="1"/>
          </p:cNvSpPr>
          <p:nvPr>
            <p:ph type="sldNum" sz="quarter" idx="5"/>
          </p:nvPr>
        </p:nvSpPr>
        <p:spPr/>
        <p:txBody>
          <a:bodyPr/>
          <a:lstStyle/>
          <a:p>
            <a:fld id="{E0B98756-CFC4-4119-86ED-FB2081551472}" type="slidenum">
              <a:rPr lang="en-US" smtClean="0"/>
              <a:t>20</a:t>
            </a:fld>
            <a:endParaRPr lang="en-US" dirty="0"/>
          </a:p>
        </p:txBody>
      </p:sp>
    </p:spTree>
    <p:extLst>
      <p:ext uri="{BB962C8B-B14F-4D97-AF65-F5344CB8AC3E}">
        <p14:creationId xmlns:p14="http://schemas.microsoft.com/office/powerpoint/2010/main" val="3622445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AA5A29-F556-FC0C-300A-D368EEDFA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BE23AE-41FD-B1B3-A7F9-91F3AC5581AB}"/>
              </a:ext>
            </a:extLst>
          </p:cNvPr>
          <p:cNvSpPr>
            <a:spLocks noGrp="1"/>
          </p:cNvSpPr>
          <p:nvPr>
            <p:ph type="ctrTitle"/>
          </p:nvPr>
        </p:nvSpPr>
        <p:spPr>
          <a:xfrm>
            <a:off x="723900" y="2129414"/>
            <a:ext cx="5250872" cy="1304205"/>
          </a:xfrm>
        </p:spPr>
        <p:txBody>
          <a:bodyPr anchor="b">
            <a:normAutofit/>
          </a:bodyPr>
          <a:lstStyle>
            <a:lvl1pPr algn="l">
              <a:defRPr sz="3600" b="1" baseline="0">
                <a:solidFill>
                  <a:srgbClr val="070768"/>
                </a:solidFill>
                <a:latin typeface="Aeonik TRIA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5E37824-5779-24FD-BC28-BD5E9D958ACC}"/>
              </a:ext>
            </a:extLst>
          </p:cNvPr>
          <p:cNvSpPr>
            <a:spLocks noGrp="1"/>
          </p:cNvSpPr>
          <p:nvPr>
            <p:ph type="subTitle" idx="1"/>
          </p:nvPr>
        </p:nvSpPr>
        <p:spPr>
          <a:xfrm>
            <a:off x="723900" y="3580535"/>
            <a:ext cx="5250873" cy="1655762"/>
          </a:xfrm>
        </p:spPr>
        <p:txBody>
          <a:bodyPr>
            <a:normAutofit/>
          </a:bodyPr>
          <a:lstStyle>
            <a:lvl1pPr marL="0" indent="0" algn="ctr">
              <a:buNone/>
              <a:defRPr sz="2700" b="1">
                <a:solidFill>
                  <a:srgbClr val="CA2126"/>
                </a:solidFill>
                <a:latin typeface="Aeonik T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824D322-ADB2-00F4-5C59-D528BF5513A9}"/>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5" name="Footer Placeholder 4">
            <a:extLst>
              <a:ext uri="{FF2B5EF4-FFF2-40B4-BE49-F238E27FC236}">
                <a16:creationId xmlns:a16="http://schemas.microsoft.com/office/drawing/2014/main" id="{F1A5E3E5-D1C8-5888-2243-22649A202C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A7E4A2-B8EF-5A55-7ABC-4FA9B2BEA455}"/>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313480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2B25-8F5A-BC15-07B2-CD0F078653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737253-3489-C940-80B4-FE3FDF16A0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3B60B-7E8D-8C62-FA33-7D0F132683FE}"/>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5" name="Footer Placeholder 4">
            <a:extLst>
              <a:ext uri="{FF2B5EF4-FFF2-40B4-BE49-F238E27FC236}">
                <a16:creationId xmlns:a16="http://schemas.microsoft.com/office/drawing/2014/main" id="{20AF87F9-8A20-6B2F-6472-D5B56E8688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69A28-F9D9-9B1A-287E-8735B8A25FCE}"/>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373504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B15B94-1B1C-4AEA-C2FD-58BBAEEF77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6A39D-70F4-BC34-96AE-1A990C6011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ED9E8-5536-3E57-5BB2-F4109DF782AC}"/>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5" name="Footer Placeholder 4">
            <a:extLst>
              <a:ext uri="{FF2B5EF4-FFF2-40B4-BE49-F238E27FC236}">
                <a16:creationId xmlns:a16="http://schemas.microsoft.com/office/drawing/2014/main" id="{CCA3E8C3-19B0-0634-DC67-B9C5384A63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605982-5592-B06F-A116-6ED61CCCC411}"/>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191589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C220-CF74-9B65-F204-79871B7E5D41}"/>
              </a:ext>
            </a:extLst>
          </p:cNvPr>
          <p:cNvSpPr>
            <a:spLocks noGrp="1"/>
          </p:cNvSpPr>
          <p:nvPr>
            <p:ph type="title"/>
          </p:nvPr>
        </p:nvSpPr>
        <p:spPr>
          <a:xfrm>
            <a:off x="838200" y="1032380"/>
            <a:ext cx="10515600" cy="703552"/>
          </a:xfrm>
        </p:spPr>
        <p:txBody>
          <a:bodyPr>
            <a:normAutofit/>
          </a:bodyPr>
          <a:lstStyle>
            <a:lvl1pPr>
              <a:defRPr sz="3300" b="1">
                <a:solidFill>
                  <a:srgbClr val="11126E"/>
                </a:solidFill>
                <a:latin typeface="Aeonik TRIA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B8B6626-4569-184A-640E-DC8CFC8520EF}"/>
              </a:ext>
            </a:extLst>
          </p:cNvPr>
          <p:cNvSpPr>
            <a:spLocks noGrp="1"/>
          </p:cNvSpPr>
          <p:nvPr>
            <p:ph idx="1"/>
          </p:nvPr>
        </p:nvSpPr>
        <p:spPr/>
        <p:txBody>
          <a:bodyPr/>
          <a:lstStyle>
            <a:lvl1pPr>
              <a:defRPr sz="2400">
                <a:latin typeface="Aeonik TRIAL" panose="020B0503030300000000"/>
              </a:defRPr>
            </a:lvl1pPr>
            <a:lvl2pPr>
              <a:defRPr lang="en-US" sz="2200" kern="1200" dirty="0">
                <a:solidFill>
                  <a:schemeClr val="tx1"/>
                </a:solidFill>
                <a:latin typeface="Aeonik TRIAL" panose="020B0503030300000000"/>
                <a:ea typeface="+mn-ea"/>
                <a:cs typeface="+mn-cs"/>
              </a:defRPr>
            </a:lvl2pPr>
            <a:lvl3pPr>
              <a:defRPr lang="en-US" sz="2000" kern="1200" dirty="0">
                <a:solidFill>
                  <a:schemeClr val="tx1"/>
                </a:solidFill>
                <a:latin typeface="Aeonik TRIAL" panose="020B0503030300000000"/>
                <a:ea typeface="+mn-ea"/>
                <a:cs typeface="+mn-cs"/>
              </a:defRPr>
            </a:lvl3pPr>
            <a:lvl4pPr>
              <a:defRPr lang="en-US" sz="1800" kern="1200" dirty="0">
                <a:solidFill>
                  <a:schemeClr val="tx1"/>
                </a:solidFill>
                <a:latin typeface="Aeonik TRIAL" panose="020B0503030300000000"/>
                <a:ea typeface="+mn-ea"/>
                <a:cs typeface="+mn-cs"/>
              </a:defRPr>
            </a:lvl4pPr>
            <a:lvl5pPr>
              <a:defRPr lang="en-US" sz="1800" kern="1200" dirty="0">
                <a:solidFill>
                  <a:schemeClr val="tx1"/>
                </a:solidFill>
                <a:latin typeface="Aeonik TRIAL" panose="020B050303030000000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A41EC37-F756-FB56-2445-A96D86A0F6DD}"/>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5" name="Footer Placeholder 4">
            <a:extLst>
              <a:ext uri="{FF2B5EF4-FFF2-40B4-BE49-F238E27FC236}">
                <a16:creationId xmlns:a16="http://schemas.microsoft.com/office/drawing/2014/main" id="{6C467979-D066-F571-908D-06AFE7DC4D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B491CC-BF20-2743-8D0B-2A64EA2EDA42}"/>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3201125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1540-6586-8720-94C3-22309BFC80BF}"/>
              </a:ext>
            </a:extLst>
          </p:cNvPr>
          <p:cNvSpPr>
            <a:spLocks noGrp="1"/>
          </p:cNvSpPr>
          <p:nvPr>
            <p:ph type="title"/>
          </p:nvPr>
        </p:nvSpPr>
        <p:spPr>
          <a:xfrm>
            <a:off x="831850" y="1709739"/>
            <a:ext cx="10515600" cy="2852737"/>
          </a:xfrm>
        </p:spPr>
        <p:txBody>
          <a:bodyPr anchor="b">
            <a:normAutofit/>
          </a:bodyPr>
          <a:lstStyle>
            <a:lvl1pPr algn="ctr">
              <a:defRPr sz="4400" b="1">
                <a:solidFill>
                  <a:srgbClr val="000061"/>
                </a:solidFill>
                <a:latin typeface="Aeonik TRIA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F61368-B384-56BD-4A2B-BB5843BF128C}"/>
              </a:ext>
            </a:extLst>
          </p:cNvPr>
          <p:cNvSpPr>
            <a:spLocks noGrp="1"/>
          </p:cNvSpPr>
          <p:nvPr>
            <p:ph type="body" idx="1"/>
          </p:nvPr>
        </p:nvSpPr>
        <p:spPr>
          <a:xfrm>
            <a:off x="831850" y="4589464"/>
            <a:ext cx="10515600" cy="1500187"/>
          </a:xfrm>
        </p:spPr>
        <p:txBody>
          <a:bodyPr>
            <a:normAutofit/>
          </a:bodyPr>
          <a:lstStyle>
            <a:lvl1pPr marL="0" indent="0" algn="ctr">
              <a:buNone/>
              <a:defRPr sz="3000" b="0">
                <a:solidFill>
                  <a:srgbClr val="C91D23"/>
                </a:solidFill>
                <a:latin typeface="Aeonik T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B54A73-D325-D1A9-C120-92F3B59A9D73}"/>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5" name="Footer Placeholder 4">
            <a:extLst>
              <a:ext uri="{FF2B5EF4-FFF2-40B4-BE49-F238E27FC236}">
                <a16:creationId xmlns:a16="http://schemas.microsoft.com/office/drawing/2014/main" id="{89F76192-82B0-1461-7883-B314A72D21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606F63-A5B4-219E-8D9B-FE4F8998325B}"/>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29512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03E5-317D-93B4-DD3D-825B6987E6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0EA6F-7AE0-7D21-E4AE-61515BF7E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254AD-57E3-3BEA-5299-416170F3AE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BC0E1B-A55F-F2CF-EDF9-53303E3A3839}"/>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6" name="Footer Placeholder 5">
            <a:extLst>
              <a:ext uri="{FF2B5EF4-FFF2-40B4-BE49-F238E27FC236}">
                <a16:creationId xmlns:a16="http://schemas.microsoft.com/office/drawing/2014/main" id="{D2666D75-62CD-9EF9-5CA8-CDB0E1D101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3603E7-3BF4-618E-3F72-316487E3C5D8}"/>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3843084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9134-E380-F901-B275-5E8FEC70789B}"/>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229634-DDB4-9E75-2CD6-A683E4D003F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D9D3ED-A3CE-F40D-8672-BF3CB975C49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12E606-C5CF-6583-A43C-BEC7321A2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9D660-D77B-EAF4-E0CD-DB8B9A08DC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4A145A-5C60-EF84-463E-357407F48BF0}"/>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8" name="Footer Placeholder 7">
            <a:extLst>
              <a:ext uri="{FF2B5EF4-FFF2-40B4-BE49-F238E27FC236}">
                <a16:creationId xmlns:a16="http://schemas.microsoft.com/office/drawing/2014/main" id="{7F18F117-3F75-2DEE-450B-EAE9EAE0FDD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69E82C4-E8C1-EBC1-183E-25047F3A3BBD}"/>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4174185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F14A-BD1D-2B9C-AB5F-5594ED0D33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514D2D-1DAD-28DC-4154-F5FEADCA8E18}"/>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4" name="Footer Placeholder 3">
            <a:extLst>
              <a:ext uri="{FF2B5EF4-FFF2-40B4-BE49-F238E27FC236}">
                <a16:creationId xmlns:a16="http://schemas.microsoft.com/office/drawing/2014/main" id="{E25DD453-7425-CBD5-58BF-6DFE86DD92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AEFADE-8128-9B19-C7B8-7D6D2A357C43}"/>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207222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8F960-D29C-EA01-5DD6-C2878AC219FD}"/>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3" name="Footer Placeholder 2">
            <a:extLst>
              <a:ext uri="{FF2B5EF4-FFF2-40B4-BE49-F238E27FC236}">
                <a16:creationId xmlns:a16="http://schemas.microsoft.com/office/drawing/2014/main" id="{D8CC79DA-ABDD-F281-1D16-E5C975232E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202EFD1-9D8B-C130-0A8F-10FFE0EEC2C0}"/>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2637005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23C5-5AAD-6617-0A2C-0DD417554E80}"/>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A7375E-B9DB-CED0-B2BA-10FBA2D7A5EA}"/>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A8F3E6-5BE4-1502-90B3-6C59543C2EB2}"/>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D7B1D-2030-1D89-9AFC-0DC62E0B88E2}"/>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6" name="Footer Placeholder 5">
            <a:extLst>
              <a:ext uri="{FF2B5EF4-FFF2-40B4-BE49-F238E27FC236}">
                <a16:creationId xmlns:a16="http://schemas.microsoft.com/office/drawing/2014/main" id="{408CB0AF-7DCB-DCE5-8D80-1A3F539268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23D87B-EC84-090C-78BA-2F92E612D96A}"/>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6661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B6CE-915A-49F1-14CC-0CA23E8C8864}"/>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DA5276-20A1-5B4B-A7A0-3DF239FCD254}"/>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99331C2-38C2-703D-CE13-4B3A57BE9D59}"/>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75E719-9A23-1FAD-A9E9-FCC707BA4897}"/>
              </a:ext>
            </a:extLst>
          </p:cNvPr>
          <p:cNvSpPr>
            <a:spLocks noGrp="1"/>
          </p:cNvSpPr>
          <p:nvPr>
            <p:ph type="dt" sz="half" idx="10"/>
          </p:nvPr>
        </p:nvSpPr>
        <p:spPr/>
        <p:txBody>
          <a:bodyPr/>
          <a:lstStyle/>
          <a:p>
            <a:fld id="{3C7D6157-BD2D-4C9F-A0DA-4ED019B3A838}" type="datetimeFigureOut">
              <a:rPr lang="en-US" smtClean="0"/>
              <a:t>3/16/2024</a:t>
            </a:fld>
            <a:endParaRPr lang="en-US" dirty="0"/>
          </a:p>
        </p:txBody>
      </p:sp>
      <p:sp>
        <p:nvSpPr>
          <p:cNvPr id="6" name="Footer Placeholder 5">
            <a:extLst>
              <a:ext uri="{FF2B5EF4-FFF2-40B4-BE49-F238E27FC236}">
                <a16:creationId xmlns:a16="http://schemas.microsoft.com/office/drawing/2014/main" id="{358537DD-B4EF-F521-57DF-ACE20E0F3F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BEB619-86EE-AE44-DBAC-F6DD99049CBD}"/>
              </a:ext>
            </a:extLst>
          </p:cNvPr>
          <p:cNvSpPr>
            <a:spLocks noGrp="1"/>
          </p:cNvSpPr>
          <p:nvPr>
            <p:ph type="sldNum" sz="quarter" idx="12"/>
          </p:nvPr>
        </p:nvSpPr>
        <p:spPr/>
        <p:txBody>
          <a:bodyPr/>
          <a:lstStyle/>
          <a:p>
            <a:fld id="{48FE3AF2-EB71-46AD-85CB-F0505BEA6169}" type="slidenum">
              <a:rPr lang="en-US" smtClean="0"/>
              <a:t>‹#›</a:t>
            </a:fld>
            <a:endParaRPr lang="en-US" dirty="0"/>
          </a:p>
        </p:txBody>
      </p:sp>
    </p:spTree>
    <p:extLst>
      <p:ext uri="{BB962C8B-B14F-4D97-AF65-F5344CB8AC3E}">
        <p14:creationId xmlns:p14="http://schemas.microsoft.com/office/powerpoint/2010/main" val="1520894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70A66F-AF0F-15FF-D99E-2BD98A5314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70A68FC-3F89-8B9A-EAD7-DF5894C60654}"/>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E9592-2056-BD79-A163-A5B0BCA9E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6A6A4-332B-B09B-3D7A-FE110E4D71D7}"/>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7D6157-BD2D-4C9F-A0DA-4ED019B3A838}" type="datetimeFigureOut">
              <a:rPr lang="en-US" smtClean="0"/>
              <a:t>3/16/2024</a:t>
            </a:fld>
            <a:endParaRPr lang="en-US" dirty="0"/>
          </a:p>
        </p:txBody>
      </p:sp>
      <p:sp>
        <p:nvSpPr>
          <p:cNvPr id="5" name="Footer Placeholder 4">
            <a:extLst>
              <a:ext uri="{FF2B5EF4-FFF2-40B4-BE49-F238E27FC236}">
                <a16:creationId xmlns:a16="http://schemas.microsoft.com/office/drawing/2014/main" id="{29D423BC-B0BA-87FF-1CD6-7CF9FE17DAA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04D6141-221C-3900-8BAC-8A785918D0C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E3AF2-EB71-46AD-85CB-F0505BEA6169}" type="slidenum">
              <a:rPr lang="en-US" smtClean="0"/>
              <a:t>‹#›</a:t>
            </a:fld>
            <a:endParaRPr lang="en-US" dirty="0"/>
          </a:p>
        </p:txBody>
      </p:sp>
    </p:spTree>
    <p:extLst>
      <p:ext uri="{BB962C8B-B14F-4D97-AF65-F5344CB8AC3E}">
        <p14:creationId xmlns:p14="http://schemas.microsoft.com/office/powerpoint/2010/main" val="288297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5BF4-05DC-447A-88C0-2CD9064ACBC9}"/>
              </a:ext>
            </a:extLst>
          </p:cNvPr>
          <p:cNvSpPr>
            <a:spLocks noGrp="1"/>
          </p:cNvSpPr>
          <p:nvPr>
            <p:ph type="ctrTitle"/>
          </p:nvPr>
        </p:nvSpPr>
        <p:spPr/>
        <p:txBody>
          <a:bodyPr/>
          <a:lstStyle/>
          <a:p>
            <a:r>
              <a:rPr lang="en-US" dirty="0"/>
              <a:t>Ch 7 High Fidelity Face Generation</a:t>
            </a:r>
          </a:p>
        </p:txBody>
      </p:sp>
      <p:sp>
        <p:nvSpPr>
          <p:cNvPr id="3" name="Subtitle 2">
            <a:extLst>
              <a:ext uri="{FF2B5EF4-FFF2-40B4-BE49-F238E27FC236}">
                <a16:creationId xmlns:a16="http://schemas.microsoft.com/office/drawing/2014/main" id="{D1D4A0B9-374C-4915-8A2F-F20602450B8F}"/>
              </a:ext>
            </a:extLst>
          </p:cNvPr>
          <p:cNvSpPr>
            <a:spLocks noGrp="1"/>
          </p:cNvSpPr>
          <p:nvPr>
            <p:ph type="subTitle" idx="1"/>
          </p:nvPr>
        </p:nvSpPr>
        <p:spPr/>
        <p:txBody>
          <a:bodyPr/>
          <a:lstStyle/>
          <a:p>
            <a:pPr algn="l"/>
            <a:r>
              <a:rPr lang="en-US" dirty="0"/>
              <a:t>Mahmoud Ahmed</a:t>
            </a:r>
          </a:p>
          <a:p>
            <a:endParaRPr lang="en-US" dirty="0"/>
          </a:p>
        </p:txBody>
      </p:sp>
    </p:spTree>
    <p:extLst>
      <p:ext uri="{BB962C8B-B14F-4D97-AF65-F5344CB8AC3E}">
        <p14:creationId xmlns:p14="http://schemas.microsoft.com/office/powerpoint/2010/main" val="2631791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DFBC-3D41-407E-BF2F-B2C359C2B66C}"/>
              </a:ext>
            </a:extLst>
          </p:cNvPr>
          <p:cNvSpPr>
            <a:spLocks noGrp="1"/>
          </p:cNvSpPr>
          <p:nvPr>
            <p:ph type="title"/>
          </p:nvPr>
        </p:nvSpPr>
        <p:spPr/>
        <p:txBody>
          <a:bodyPr/>
          <a:lstStyle/>
          <a:p>
            <a:endParaRPr lang="en-US" dirty="0"/>
          </a:p>
        </p:txBody>
      </p:sp>
      <p:pic>
        <p:nvPicPr>
          <p:cNvPr id="2050" name="Picture 2" descr="For example, this is what it would start out as where the generator just needs to generate this four by four image and the discriminator needs to evaluate whether it's real or fake.">
            <a:extLst>
              <a:ext uri="{FF2B5EF4-FFF2-40B4-BE49-F238E27FC236}">
                <a16:creationId xmlns:a16="http://schemas.microsoft.com/office/drawing/2014/main" id="{03CE6021-01B8-4954-A0B3-B4485609AD1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5103"/>
          <a:stretch/>
        </p:blipFill>
        <p:spPr bwMode="auto">
          <a:xfrm>
            <a:off x="838200" y="1043781"/>
            <a:ext cx="9125656" cy="48712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ow in the next step of progressive growing, everything is doubled, so the image now generated is an eight by eight image.">
            <a:extLst>
              <a:ext uri="{FF2B5EF4-FFF2-40B4-BE49-F238E27FC236}">
                <a16:creationId xmlns:a16="http://schemas.microsoft.com/office/drawing/2014/main" id="{F65181D5-744F-49E5-8F78-4D957CA985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44" r="-199" b="5277"/>
          <a:stretch/>
        </p:blipFill>
        <p:spPr bwMode="auto">
          <a:xfrm>
            <a:off x="4800599" y="1032381"/>
            <a:ext cx="5181601" cy="4873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he generator will be able to generate super high-resolution images and the discriminator will look at that higher resolution image against real images that will also be at this high resolution, so no longer downsampled and be able to detect whether it's real or fake.">
            <a:extLst>
              <a:ext uri="{FF2B5EF4-FFF2-40B4-BE49-F238E27FC236}">
                <a16:creationId xmlns:a16="http://schemas.microsoft.com/office/drawing/2014/main" id="{CBBB7237-867A-4361-BA16-0B021305C5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147" b="5103"/>
          <a:stretch/>
        </p:blipFill>
        <p:spPr bwMode="auto">
          <a:xfrm>
            <a:off x="6600824" y="1043781"/>
            <a:ext cx="3363031" cy="48712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3066EFA-C3EB-4591-914C-5C174C16BAF9}"/>
              </a:ext>
            </a:extLst>
          </p:cNvPr>
          <p:cNvPicPr>
            <a:picLocks noChangeAspect="1"/>
          </p:cNvPicPr>
          <p:nvPr/>
        </p:nvPicPr>
        <p:blipFill>
          <a:blip r:embed="rId5"/>
          <a:stretch>
            <a:fillRect/>
          </a:stretch>
        </p:blipFill>
        <p:spPr>
          <a:xfrm>
            <a:off x="9963855" y="1043781"/>
            <a:ext cx="1971471" cy="4862419"/>
          </a:xfrm>
          <a:prstGeom prst="rect">
            <a:avLst/>
          </a:prstGeom>
        </p:spPr>
      </p:pic>
    </p:spTree>
    <p:extLst>
      <p:ext uri="{BB962C8B-B14F-4D97-AF65-F5344CB8AC3E}">
        <p14:creationId xmlns:p14="http://schemas.microsoft.com/office/powerpoint/2010/main" val="3120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FBCA-EBCD-4D83-A9BB-C9756A0524AD}"/>
              </a:ext>
            </a:extLst>
          </p:cNvPr>
          <p:cNvSpPr>
            <a:spLocks noGrp="1"/>
          </p:cNvSpPr>
          <p:nvPr>
            <p:ph type="title"/>
          </p:nvPr>
        </p:nvSpPr>
        <p:spPr/>
        <p:txBody>
          <a:bodyPr/>
          <a:lstStyle/>
          <a:p>
            <a:r>
              <a:rPr lang="en-US" dirty="0"/>
              <a:t>Progressive Growing :Generator</a:t>
            </a:r>
          </a:p>
        </p:txBody>
      </p:sp>
      <p:pic>
        <p:nvPicPr>
          <p:cNvPr id="11" name="Content Placeholder 4">
            <a:extLst>
              <a:ext uri="{FF2B5EF4-FFF2-40B4-BE49-F238E27FC236}">
                <a16:creationId xmlns:a16="http://schemas.microsoft.com/office/drawing/2014/main" id="{237244F6-6CF0-4ADE-83E1-5DE5D3A23BD0}"/>
              </a:ext>
            </a:extLst>
          </p:cNvPr>
          <p:cNvPicPr>
            <a:picLocks noGrp="1" noChangeAspect="1"/>
          </p:cNvPicPr>
          <p:nvPr>
            <p:ph idx="1"/>
          </p:nvPr>
        </p:nvPicPr>
        <p:blipFill>
          <a:blip r:embed="rId2"/>
          <a:stretch>
            <a:fillRect/>
          </a:stretch>
        </p:blipFill>
        <p:spPr>
          <a:xfrm>
            <a:off x="3238101" y="2577107"/>
            <a:ext cx="5715798" cy="2848373"/>
          </a:xfrm>
        </p:spPr>
      </p:pic>
    </p:spTree>
    <p:extLst>
      <p:ext uri="{BB962C8B-B14F-4D97-AF65-F5344CB8AC3E}">
        <p14:creationId xmlns:p14="http://schemas.microsoft.com/office/powerpoint/2010/main" val="385782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E3FD6-646E-449B-838B-84C43082FF9F}"/>
              </a:ext>
            </a:extLst>
          </p:cNvPr>
          <p:cNvSpPr>
            <a:spLocks noGrp="1"/>
          </p:cNvSpPr>
          <p:nvPr>
            <p:ph type="title"/>
          </p:nvPr>
        </p:nvSpPr>
        <p:spPr/>
        <p:txBody>
          <a:bodyPr/>
          <a:lstStyle/>
          <a:p>
            <a:r>
              <a:rPr lang="en-US" dirty="0"/>
              <a:t>Progressive Growing :Generator</a:t>
            </a:r>
          </a:p>
        </p:txBody>
      </p:sp>
      <p:pic>
        <p:nvPicPr>
          <p:cNvPr id="5" name="Content Placeholder 4">
            <a:extLst>
              <a:ext uri="{FF2B5EF4-FFF2-40B4-BE49-F238E27FC236}">
                <a16:creationId xmlns:a16="http://schemas.microsoft.com/office/drawing/2014/main" id="{EEB58FF9-B861-4BC1-B1B3-CE8AD421C5BC}"/>
              </a:ext>
            </a:extLst>
          </p:cNvPr>
          <p:cNvPicPr>
            <a:picLocks noGrp="1" noChangeAspect="1"/>
          </p:cNvPicPr>
          <p:nvPr>
            <p:ph idx="1"/>
          </p:nvPr>
        </p:nvPicPr>
        <p:blipFill>
          <a:blip r:embed="rId2"/>
          <a:stretch>
            <a:fillRect/>
          </a:stretch>
        </p:blipFill>
        <p:spPr>
          <a:xfrm>
            <a:off x="3233338" y="2610450"/>
            <a:ext cx="5725324" cy="2781688"/>
          </a:xfrm>
        </p:spPr>
      </p:pic>
    </p:spTree>
    <p:extLst>
      <p:ext uri="{BB962C8B-B14F-4D97-AF65-F5344CB8AC3E}">
        <p14:creationId xmlns:p14="http://schemas.microsoft.com/office/powerpoint/2010/main" val="2335126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DFD2-699B-4645-AE01-6850676C2975}"/>
              </a:ext>
            </a:extLst>
          </p:cNvPr>
          <p:cNvSpPr>
            <a:spLocks noGrp="1"/>
          </p:cNvSpPr>
          <p:nvPr>
            <p:ph type="title"/>
          </p:nvPr>
        </p:nvSpPr>
        <p:spPr/>
        <p:txBody>
          <a:bodyPr/>
          <a:lstStyle/>
          <a:p>
            <a:r>
              <a:rPr lang="en-US" dirty="0"/>
              <a:t>Progressive Growing :Generator</a:t>
            </a:r>
          </a:p>
        </p:txBody>
      </p:sp>
      <p:pic>
        <p:nvPicPr>
          <p:cNvPr id="5" name="Content Placeholder 4">
            <a:extLst>
              <a:ext uri="{FF2B5EF4-FFF2-40B4-BE49-F238E27FC236}">
                <a16:creationId xmlns:a16="http://schemas.microsoft.com/office/drawing/2014/main" id="{1B3E5684-59DF-41B0-9FF9-680A815F31D7}"/>
              </a:ext>
            </a:extLst>
          </p:cNvPr>
          <p:cNvPicPr>
            <a:picLocks noGrp="1" noChangeAspect="1"/>
          </p:cNvPicPr>
          <p:nvPr>
            <p:ph idx="1"/>
          </p:nvPr>
        </p:nvPicPr>
        <p:blipFill>
          <a:blip r:embed="rId2"/>
          <a:stretch>
            <a:fillRect/>
          </a:stretch>
        </p:blipFill>
        <p:spPr>
          <a:xfrm>
            <a:off x="3257154" y="2605686"/>
            <a:ext cx="5677692" cy="2791215"/>
          </a:xfrm>
        </p:spPr>
      </p:pic>
    </p:spTree>
    <p:extLst>
      <p:ext uri="{BB962C8B-B14F-4D97-AF65-F5344CB8AC3E}">
        <p14:creationId xmlns:p14="http://schemas.microsoft.com/office/powerpoint/2010/main" val="1472503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DA7F-B6CD-4DEA-BF15-5B79481CD19A}"/>
              </a:ext>
            </a:extLst>
          </p:cNvPr>
          <p:cNvSpPr>
            <a:spLocks noGrp="1"/>
          </p:cNvSpPr>
          <p:nvPr>
            <p:ph type="title"/>
          </p:nvPr>
        </p:nvSpPr>
        <p:spPr/>
        <p:txBody>
          <a:bodyPr/>
          <a:lstStyle/>
          <a:p>
            <a:r>
              <a:rPr lang="en-US" dirty="0"/>
              <a:t>Progressive Growing :Generator</a:t>
            </a:r>
          </a:p>
        </p:txBody>
      </p:sp>
      <p:pic>
        <p:nvPicPr>
          <p:cNvPr id="5" name="Content Placeholder 4">
            <a:extLst>
              <a:ext uri="{FF2B5EF4-FFF2-40B4-BE49-F238E27FC236}">
                <a16:creationId xmlns:a16="http://schemas.microsoft.com/office/drawing/2014/main" id="{8921FAE2-A759-47A1-BB6D-0C1B6B639995}"/>
              </a:ext>
            </a:extLst>
          </p:cNvPr>
          <p:cNvPicPr>
            <a:picLocks noGrp="1" noChangeAspect="1"/>
          </p:cNvPicPr>
          <p:nvPr>
            <p:ph idx="1"/>
          </p:nvPr>
        </p:nvPicPr>
        <p:blipFill>
          <a:blip r:embed="rId2"/>
          <a:stretch>
            <a:fillRect/>
          </a:stretch>
        </p:blipFill>
        <p:spPr>
          <a:xfrm>
            <a:off x="3247627" y="2653318"/>
            <a:ext cx="5696745" cy="2695951"/>
          </a:xfrm>
        </p:spPr>
      </p:pic>
    </p:spTree>
    <p:extLst>
      <p:ext uri="{BB962C8B-B14F-4D97-AF65-F5344CB8AC3E}">
        <p14:creationId xmlns:p14="http://schemas.microsoft.com/office/powerpoint/2010/main" val="384540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FE56-6567-46B1-A02C-6E03ABC83EB2}"/>
              </a:ext>
            </a:extLst>
          </p:cNvPr>
          <p:cNvSpPr>
            <a:spLocks noGrp="1"/>
          </p:cNvSpPr>
          <p:nvPr>
            <p:ph type="title"/>
          </p:nvPr>
        </p:nvSpPr>
        <p:spPr/>
        <p:txBody>
          <a:bodyPr/>
          <a:lstStyle/>
          <a:p>
            <a:r>
              <a:rPr lang="en-US" dirty="0"/>
              <a:t>Progressive Growing : Discriminator</a:t>
            </a:r>
          </a:p>
        </p:txBody>
      </p:sp>
      <p:pic>
        <p:nvPicPr>
          <p:cNvPr id="5" name="Content Placeholder 4">
            <a:extLst>
              <a:ext uri="{FF2B5EF4-FFF2-40B4-BE49-F238E27FC236}">
                <a16:creationId xmlns:a16="http://schemas.microsoft.com/office/drawing/2014/main" id="{3C9DBB39-5DA0-438A-910F-A51D1CA1AAD3}"/>
              </a:ext>
            </a:extLst>
          </p:cNvPr>
          <p:cNvPicPr>
            <a:picLocks noGrp="1" noChangeAspect="1"/>
          </p:cNvPicPr>
          <p:nvPr>
            <p:ph idx="1"/>
          </p:nvPr>
        </p:nvPicPr>
        <p:blipFill>
          <a:blip r:embed="rId2"/>
          <a:stretch>
            <a:fillRect/>
          </a:stretch>
        </p:blipFill>
        <p:spPr>
          <a:xfrm>
            <a:off x="3142838" y="2410397"/>
            <a:ext cx="5906324" cy="3181794"/>
          </a:xfrm>
        </p:spPr>
      </p:pic>
    </p:spTree>
    <p:extLst>
      <p:ext uri="{BB962C8B-B14F-4D97-AF65-F5344CB8AC3E}">
        <p14:creationId xmlns:p14="http://schemas.microsoft.com/office/powerpoint/2010/main" val="8523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3618-D405-433C-A53B-D63525535934}"/>
              </a:ext>
            </a:extLst>
          </p:cNvPr>
          <p:cNvSpPr>
            <a:spLocks noGrp="1"/>
          </p:cNvSpPr>
          <p:nvPr>
            <p:ph type="title"/>
          </p:nvPr>
        </p:nvSpPr>
        <p:spPr/>
        <p:txBody>
          <a:bodyPr/>
          <a:lstStyle/>
          <a:p>
            <a:r>
              <a:rPr lang="en-US" dirty="0"/>
              <a:t>Progressively growing the network (Fad_in)</a:t>
            </a:r>
          </a:p>
        </p:txBody>
      </p:sp>
      <p:sp>
        <p:nvSpPr>
          <p:cNvPr id="3" name="Content Placeholder 2">
            <a:extLst>
              <a:ext uri="{FF2B5EF4-FFF2-40B4-BE49-F238E27FC236}">
                <a16:creationId xmlns:a16="http://schemas.microsoft.com/office/drawing/2014/main" id="{E46A74F0-F62D-4946-BD1A-F0EE88B47F2A}"/>
              </a:ext>
            </a:extLst>
          </p:cNvPr>
          <p:cNvSpPr>
            <a:spLocks noGrp="1"/>
          </p:cNvSpPr>
          <p:nvPr>
            <p:ph idx="1"/>
          </p:nvPr>
        </p:nvSpPr>
        <p:spPr/>
        <p:txBody>
          <a:bodyPr/>
          <a:lstStyle/>
          <a:p>
            <a:pPr algn="l"/>
            <a:r>
              <a:rPr lang="en-US" sz="1800" b="0" i="0" u="none" strike="noStrike" baseline="0" dirty="0">
                <a:solidFill>
                  <a:srgbClr val="222222"/>
                </a:solidFill>
                <a:latin typeface="LiberationSerif"/>
              </a:rPr>
              <a:t>Now, assume the network is at 16x16, meaning there are already layers at the lower resolutions of 8x8 and 4x4. Now we are about to grow the 32x32 layer. However, if we add a new untrained layer to the network, the newly generated </a:t>
            </a:r>
            <a:r>
              <a:rPr lang="en-US" sz="1800" b="0" i="0" u="none" strike="noStrike" baseline="0" dirty="0">
                <a:solidFill>
                  <a:srgbClr val="FF0000"/>
                </a:solidFill>
                <a:latin typeface="LiberationSerif"/>
              </a:rPr>
              <a:t>images will look like noise</a:t>
            </a:r>
          </a:p>
          <a:p>
            <a:pPr algn="l"/>
            <a:r>
              <a:rPr lang="en-US" sz="1800" b="0" i="0" u="none" strike="noStrike" baseline="0" dirty="0">
                <a:solidFill>
                  <a:srgbClr val="222222"/>
                </a:solidFill>
                <a:latin typeface="LiberationSerif"/>
              </a:rPr>
              <a:t>and will result in a huge loss. This can in turn result in exploding gradients and destabilize the training.</a:t>
            </a:r>
          </a:p>
          <a:p>
            <a:pPr algn="l"/>
            <a:r>
              <a:rPr lang="en-US" sz="1800" b="0" i="0" u="none" strike="noStrike" baseline="0" dirty="0">
                <a:solidFill>
                  <a:srgbClr val="222222"/>
                </a:solidFill>
                <a:latin typeface="LiberationSerif"/>
              </a:rPr>
              <a:t>To minimize this disruption, the 32x32 image generated by the new layer is not used immediately. Instead, we upsample the 16x16 image from the previous stage and fade in with the new 32x32 image. Fade is a technical term in image processing that refers to gradually increasing the opacity of an image.</a:t>
            </a:r>
            <a:endParaRPr lang="en-US" dirty="0"/>
          </a:p>
        </p:txBody>
      </p:sp>
      <p:pic>
        <p:nvPicPr>
          <p:cNvPr id="4" name="Content Placeholder 4">
            <a:extLst>
              <a:ext uri="{FF2B5EF4-FFF2-40B4-BE49-F238E27FC236}">
                <a16:creationId xmlns:a16="http://schemas.microsoft.com/office/drawing/2014/main" id="{ED502877-73DA-42E6-92CA-AB1AD76F2B4D}"/>
              </a:ext>
            </a:extLst>
          </p:cNvPr>
          <p:cNvPicPr>
            <a:picLocks noChangeAspect="1"/>
          </p:cNvPicPr>
          <p:nvPr/>
        </p:nvPicPr>
        <p:blipFill>
          <a:blip r:embed="rId2"/>
          <a:stretch>
            <a:fillRect/>
          </a:stretch>
        </p:blipFill>
        <p:spPr>
          <a:xfrm>
            <a:off x="5740527" y="3971925"/>
            <a:ext cx="3089411" cy="2205038"/>
          </a:xfrm>
          <a:prstGeom prst="rect">
            <a:avLst/>
          </a:prstGeom>
        </p:spPr>
      </p:pic>
    </p:spTree>
    <p:extLst>
      <p:ext uri="{BB962C8B-B14F-4D97-AF65-F5344CB8AC3E}">
        <p14:creationId xmlns:p14="http://schemas.microsoft.com/office/powerpoint/2010/main" val="2272118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E917-462C-4A6B-AC81-68300B51B26B}"/>
              </a:ext>
            </a:extLst>
          </p:cNvPr>
          <p:cNvSpPr>
            <a:spLocks noGrp="1"/>
          </p:cNvSpPr>
          <p:nvPr>
            <p:ph type="title"/>
          </p:nvPr>
        </p:nvSpPr>
        <p:spPr/>
        <p:txBody>
          <a:bodyPr/>
          <a:lstStyle/>
          <a:p>
            <a:r>
              <a:rPr lang="en-US" dirty="0"/>
              <a:t>Progressively growing the network</a:t>
            </a:r>
          </a:p>
        </p:txBody>
      </p:sp>
      <p:pic>
        <p:nvPicPr>
          <p:cNvPr id="5" name="Content Placeholder 4">
            <a:extLst>
              <a:ext uri="{FF2B5EF4-FFF2-40B4-BE49-F238E27FC236}">
                <a16:creationId xmlns:a16="http://schemas.microsoft.com/office/drawing/2014/main" id="{222AC92E-0F5A-4C29-96A2-10C3960F238B}"/>
              </a:ext>
            </a:extLst>
          </p:cNvPr>
          <p:cNvPicPr>
            <a:picLocks noGrp="1" noChangeAspect="1"/>
          </p:cNvPicPr>
          <p:nvPr>
            <p:ph idx="1"/>
          </p:nvPr>
        </p:nvPicPr>
        <p:blipFill>
          <a:blip r:embed="rId2"/>
          <a:stretch>
            <a:fillRect/>
          </a:stretch>
        </p:blipFill>
        <p:spPr>
          <a:xfrm>
            <a:off x="3047736" y="1825625"/>
            <a:ext cx="6096527" cy="4351338"/>
          </a:xfrm>
        </p:spPr>
      </p:pic>
    </p:spTree>
    <p:extLst>
      <p:ext uri="{BB962C8B-B14F-4D97-AF65-F5344CB8AC3E}">
        <p14:creationId xmlns:p14="http://schemas.microsoft.com/office/powerpoint/2010/main" val="2363132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FC68-2CD5-4161-8755-2867372251F9}"/>
              </a:ext>
            </a:extLst>
          </p:cNvPr>
          <p:cNvSpPr>
            <a:spLocks noGrp="1"/>
          </p:cNvSpPr>
          <p:nvPr>
            <p:ph type="title"/>
          </p:nvPr>
        </p:nvSpPr>
        <p:spPr/>
        <p:txBody>
          <a:bodyPr/>
          <a:lstStyle/>
          <a:p>
            <a:r>
              <a:rPr lang="en-US" dirty="0"/>
              <a:t>Pixel Normalization </a:t>
            </a:r>
          </a:p>
        </p:txBody>
      </p:sp>
      <p:sp>
        <p:nvSpPr>
          <p:cNvPr id="3" name="Content Placeholder 2">
            <a:extLst>
              <a:ext uri="{FF2B5EF4-FFF2-40B4-BE49-F238E27FC236}">
                <a16:creationId xmlns:a16="http://schemas.microsoft.com/office/drawing/2014/main" id="{25B6A9E3-2501-4D0F-ABB2-322F2FEBEB1C}"/>
              </a:ext>
            </a:extLst>
          </p:cNvPr>
          <p:cNvSpPr>
            <a:spLocks noGrp="1"/>
          </p:cNvSpPr>
          <p:nvPr>
            <p:ph idx="1"/>
          </p:nvPr>
        </p:nvSpPr>
        <p:spPr/>
        <p:txBody>
          <a:bodyPr/>
          <a:lstStyle/>
          <a:p>
            <a:r>
              <a:rPr lang="en-US" dirty="0"/>
              <a:t>Is introduced to eliminate the covariant shift </a:t>
            </a:r>
          </a:p>
          <a:p>
            <a:r>
              <a:rPr lang="en-US" dirty="0"/>
              <a:t>the covariant shift come from when the training and test data doesnot come from the same distribution so the batch norm try to help by make sure the distrubtion is the same </a:t>
            </a:r>
          </a:p>
        </p:txBody>
      </p:sp>
    </p:spTree>
    <p:extLst>
      <p:ext uri="{BB962C8B-B14F-4D97-AF65-F5344CB8AC3E}">
        <p14:creationId xmlns:p14="http://schemas.microsoft.com/office/powerpoint/2010/main" val="3673658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604E4-1A7E-4405-A7DE-7CA8018B591A}"/>
              </a:ext>
            </a:extLst>
          </p:cNvPr>
          <p:cNvSpPr>
            <a:spLocks noGrp="1"/>
          </p:cNvSpPr>
          <p:nvPr>
            <p:ph type="title"/>
          </p:nvPr>
        </p:nvSpPr>
        <p:spPr/>
        <p:txBody>
          <a:bodyPr/>
          <a:lstStyle/>
          <a:p>
            <a:r>
              <a:rPr lang="en-US" dirty="0"/>
              <a:t>Pixel Normalization </a:t>
            </a:r>
          </a:p>
        </p:txBody>
      </p:sp>
      <p:sp>
        <p:nvSpPr>
          <p:cNvPr id="3" name="Content Placeholder 2">
            <a:extLst>
              <a:ext uri="{FF2B5EF4-FFF2-40B4-BE49-F238E27FC236}">
                <a16:creationId xmlns:a16="http://schemas.microsoft.com/office/drawing/2014/main" id="{D7E5CA76-CF56-4766-AE17-AE5B2D6BFBF0}"/>
              </a:ext>
            </a:extLst>
          </p:cNvPr>
          <p:cNvSpPr>
            <a:spLocks noGrp="1"/>
          </p:cNvSpPr>
          <p:nvPr>
            <p:ph idx="1"/>
          </p:nvPr>
        </p:nvSpPr>
        <p:spPr/>
        <p:txBody>
          <a:bodyPr/>
          <a:lstStyle/>
          <a:p>
            <a:r>
              <a:rPr lang="en-US" dirty="0"/>
              <a:t>Normalization of pixels is a process that changes the range of pixel intensity values in an image</a:t>
            </a:r>
          </a:p>
          <a:p>
            <a:r>
              <a:rPr lang="en-US" dirty="0"/>
              <a:t>Batch normalization should reduce the covariate shift, but the ProGAN authors did not observe that in the network training.</a:t>
            </a:r>
          </a:p>
          <a:p>
            <a:r>
              <a:rPr lang="en-US" dirty="0"/>
              <a:t>Therefore, they ditched batch normalization and used a custom normalization for the generator, known as pixel normalization. On a separate note, other researchers later found that batch normalization doesn't really solve the covariate problem despite stabilizing deep neural network training.</a:t>
            </a:r>
          </a:p>
          <a:p>
            <a:r>
              <a:rPr lang="en-US" dirty="0"/>
              <a:t>Anyway, the purpose of normalization in ProGAN is to limit the weight values to prevent them from growing exponentially.</a:t>
            </a:r>
          </a:p>
        </p:txBody>
      </p:sp>
    </p:spTree>
    <p:extLst>
      <p:ext uri="{BB962C8B-B14F-4D97-AF65-F5344CB8AC3E}">
        <p14:creationId xmlns:p14="http://schemas.microsoft.com/office/powerpoint/2010/main" val="3810082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7FBFE-3A56-4197-BB14-2481D7BC1DE7}"/>
              </a:ext>
            </a:extLst>
          </p:cNvPr>
          <p:cNvSpPr>
            <a:spLocks noGrp="1"/>
          </p:cNvSpPr>
          <p:nvPr>
            <p:ph type="title"/>
          </p:nvPr>
        </p:nvSpPr>
        <p:spPr/>
        <p:txBody>
          <a:bodyPr/>
          <a:lstStyle/>
          <a:p>
            <a:r>
              <a:rPr lang="en-US" dirty="0"/>
              <a:t>Style GAN Goals</a:t>
            </a:r>
          </a:p>
        </p:txBody>
      </p:sp>
      <p:sp>
        <p:nvSpPr>
          <p:cNvPr id="3" name="Content Placeholder 2">
            <a:extLst>
              <a:ext uri="{FF2B5EF4-FFF2-40B4-BE49-F238E27FC236}">
                <a16:creationId xmlns:a16="http://schemas.microsoft.com/office/drawing/2014/main" id="{05B2262C-2AEA-416F-A001-82945B0D433B}"/>
              </a:ext>
            </a:extLst>
          </p:cNvPr>
          <p:cNvSpPr>
            <a:spLocks noGrp="1"/>
          </p:cNvSpPr>
          <p:nvPr>
            <p:ph idx="1"/>
          </p:nvPr>
        </p:nvSpPr>
        <p:spPr/>
        <p:txBody>
          <a:bodyPr/>
          <a:lstStyle/>
          <a:p>
            <a:r>
              <a:rPr lang="en-US" dirty="0"/>
              <a:t>Greater </a:t>
            </a:r>
            <a:r>
              <a:rPr lang="en-US" dirty="0">
                <a:solidFill>
                  <a:srgbClr val="FF0000"/>
                </a:solidFill>
              </a:rPr>
              <a:t>Fidelity</a:t>
            </a:r>
            <a:r>
              <a:rPr lang="en-US" dirty="0"/>
              <a:t> on High-resolution Images</a:t>
            </a:r>
          </a:p>
          <a:p>
            <a:r>
              <a:rPr lang="en-US" dirty="0"/>
              <a:t>Increased </a:t>
            </a:r>
            <a:r>
              <a:rPr lang="en-US" dirty="0">
                <a:solidFill>
                  <a:srgbClr val="FF0000"/>
                </a:solidFill>
              </a:rPr>
              <a:t>Diversity</a:t>
            </a:r>
            <a:r>
              <a:rPr lang="en-US" dirty="0"/>
              <a:t> on outputs</a:t>
            </a:r>
          </a:p>
          <a:p>
            <a:r>
              <a:rPr lang="en-US" dirty="0"/>
              <a:t>More </a:t>
            </a:r>
            <a:r>
              <a:rPr lang="en-US" dirty="0">
                <a:solidFill>
                  <a:srgbClr val="FF0000"/>
                </a:solidFill>
              </a:rPr>
              <a:t>Control</a:t>
            </a:r>
            <a:r>
              <a:rPr lang="en-US" dirty="0"/>
              <a:t> Over Images features</a:t>
            </a:r>
          </a:p>
        </p:txBody>
      </p:sp>
      <p:pic>
        <p:nvPicPr>
          <p:cNvPr id="5" name="Picture 4">
            <a:extLst>
              <a:ext uri="{FF2B5EF4-FFF2-40B4-BE49-F238E27FC236}">
                <a16:creationId xmlns:a16="http://schemas.microsoft.com/office/drawing/2014/main" id="{82F7BD12-BE76-4359-8BDD-DB1576FA146D}"/>
              </a:ext>
            </a:extLst>
          </p:cNvPr>
          <p:cNvPicPr>
            <a:picLocks noChangeAspect="1"/>
          </p:cNvPicPr>
          <p:nvPr/>
        </p:nvPicPr>
        <p:blipFill>
          <a:blip r:embed="rId2"/>
          <a:stretch>
            <a:fillRect/>
          </a:stretch>
        </p:blipFill>
        <p:spPr>
          <a:xfrm>
            <a:off x="9625064" y="1673663"/>
            <a:ext cx="2457794" cy="2567694"/>
          </a:xfrm>
          <a:prstGeom prst="rect">
            <a:avLst/>
          </a:prstGeom>
        </p:spPr>
      </p:pic>
      <p:pic>
        <p:nvPicPr>
          <p:cNvPr id="7" name="Picture 6">
            <a:extLst>
              <a:ext uri="{FF2B5EF4-FFF2-40B4-BE49-F238E27FC236}">
                <a16:creationId xmlns:a16="http://schemas.microsoft.com/office/drawing/2014/main" id="{925AEE29-EE7C-44A5-9552-65A87622C9B1}"/>
              </a:ext>
            </a:extLst>
          </p:cNvPr>
          <p:cNvPicPr>
            <a:picLocks noChangeAspect="1"/>
          </p:cNvPicPr>
          <p:nvPr/>
        </p:nvPicPr>
        <p:blipFill>
          <a:blip r:embed="rId3"/>
          <a:stretch>
            <a:fillRect/>
          </a:stretch>
        </p:blipFill>
        <p:spPr>
          <a:xfrm>
            <a:off x="7167271" y="1735932"/>
            <a:ext cx="2457793" cy="2505425"/>
          </a:xfrm>
          <a:prstGeom prst="rect">
            <a:avLst/>
          </a:prstGeom>
        </p:spPr>
      </p:pic>
      <p:pic>
        <p:nvPicPr>
          <p:cNvPr id="9" name="Picture 8">
            <a:extLst>
              <a:ext uri="{FF2B5EF4-FFF2-40B4-BE49-F238E27FC236}">
                <a16:creationId xmlns:a16="http://schemas.microsoft.com/office/drawing/2014/main" id="{C9DD5944-164D-4A6A-B5A6-991127A0DBDC}"/>
              </a:ext>
            </a:extLst>
          </p:cNvPr>
          <p:cNvPicPr>
            <a:picLocks noChangeAspect="1"/>
          </p:cNvPicPr>
          <p:nvPr/>
        </p:nvPicPr>
        <p:blipFill rotWithShape="1">
          <a:blip r:embed="rId4"/>
          <a:srcRect b="33401"/>
          <a:stretch/>
        </p:blipFill>
        <p:spPr>
          <a:xfrm>
            <a:off x="1232367" y="4650223"/>
            <a:ext cx="7163800" cy="1110280"/>
          </a:xfrm>
          <a:prstGeom prst="rect">
            <a:avLst/>
          </a:prstGeom>
        </p:spPr>
      </p:pic>
    </p:spTree>
    <p:extLst>
      <p:ext uri="{BB962C8B-B14F-4D97-AF65-F5344CB8AC3E}">
        <p14:creationId xmlns:p14="http://schemas.microsoft.com/office/powerpoint/2010/main" val="1200526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2DCF-A3FD-438B-B524-A1A970A7D7B9}"/>
              </a:ext>
            </a:extLst>
          </p:cNvPr>
          <p:cNvSpPr>
            <a:spLocks noGrp="1"/>
          </p:cNvSpPr>
          <p:nvPr>
            <p:ph type="title"/>
          </p:nvPr>
        </p:nvSpPr>
        <p:spPr/>
        <p:txBody>
          <a:bodyPr/>
          <a:lstStyle/>
          <a:p>
            <a:r>
              <a:rPr lang="en-US" dirty="0"/>
              <a:t>Equalized learning rate </a:t>
            </a:r>
          </a:p>
        </p:txBody>
      </p:sp>
      <p:sp>
        <p:nvSpPr>
          <p:cNvPr id="3" name="Content Placeholder 2">
            <a:extLst>
              <a:ext uri="{FF2B5EF4-FFF2-40B4-BE49-F238E27FC236}">
                <a16:creationId xmlns:a16="http://schemas.microsoft.com/office/drawing/2014/main" id="{FE5E72DC-CFC0-4339-850A-C4248AC521F7}"/>
              </a:ext>
            </a:extLst>
          </p:cNvPr>
          <p:cNvSpPr>
            <a:spLocks noGrp="1"/>
          </p:cNvSpPr>
          <p:nvPr>
            <p:ph idx="1"/>
          </p:nvPr>
        </p:nvSpPr>
        <p:spPr/>
        <p:txBody>
          <a:bodyPr/>
          <a:lstStyle/>
          <a:p>
            <a:r>
              <a:rPr lang="en-US" dirty="0"/>
              <a:t>During Gan training, numbers at layer output my rise to very high values</a:t>
            </a:r>
          </a:p>
          <a:p>
            <a:r>
              <a:rPr lang="en-US" dirty="0"/>
              <a:t>ELR is used to keep training process stable using the FCL and Conv </a:t>
            </a:r>
          </a:p>
          <a:p>
            <a:r>
              <a:rPr lang="en-US" dirty="0"/>
              <a:t>Weights are initialized using Normal distribution</a:t>
            </a:r>
          </a:p>
          <a:p>
            <a:r>
              <a:rPr lang="en-US" dirty="0"/>
              <a:t>At Run Time , weights are multiplied with</a:t>
            </a:r>
          </a:p>
          <a:p>
            <a:r>
              <a:rPr lang="en-US" dirty="0"/>
              <a:t>Take the conv layer and multiple everything with a scale and the scale come from he initialization </a:t>
            </a:r>
          </a:p>
          <a:p>
            <a:r>
              <a:rPr lang="en-US" dirty="0"/>
              <a:t>Fan_in Is the number of inputs to produce 1 output</a:t>
            </a:r>
          </a:p>
          <a:p>
            <a:endParaRPr lang="en-US" dirty="0"/>
          </a:p>
        </p:txBody>
      </p:sp>
      <p:pic>
        <p:nvPicPr>
          <p:cNvPr id="5" name="Picture 4">
            <a:extLst>
              <a:ext uri="{FF2B5EF4-FFF2-40B4-BE49-F238E27FC236}">
                <a16:creationId xmlns:a16="http://schemas.microsoft.com/office/drawing/2014/main" id="{AEA3441E-01B8-44D5-BA5C-2F916E49B161}"/>
              </a:ext>
            </a:extLst>
          </p:cNvPr>
          <p:cNvPicPr>
            <a:picLocks noChangeAspect="1"/>
          </p:cNvPicPr>
          <p:nvPr/>
        </p:nvPicPr>
        <p:blipFill>
          <a:blip r:embed="rId3"/>
          <a:stretch>
            <a:fillRect/>
          </a:stretch>
        </p:blipFill>
        <p:spPr>
          <a:xfrm>
            <a:off x="8890028" y="4311316"/>
            <a:ext cx="2191056" cy="1295581"/>
          </a:xfrm>
          <a:prstGeom prst="rect">
            <a:avLst/>
          </a:prstGeom>
        </p:spPr>
      </p:pic>
    </p:spTree>
    <p:extLst>
      <p:ext uri="{BB962C8B-B14F-4D97-AF65-F5344CB8AC3E}">
        <p14:creationId xmlns:p14="http://schemas.microsoft.com/office/powerpoint/2010/main" val="3061046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56E0-4311-4BC2-8853-906C58A0C232}"/>
              </a:ext>
            </a:extLst>
          </p:cNvPr>
          <p:cNvSpPr>
            <a:spLocks noGrp="1"/>
          </p:cNvSpPr>
          <p:nvPr>
            <p:ph type="title"/>
          </p:nvPr>
        </p:nvSpPr>
        <p:spPr/>
        <p:txBody>
          <a:bodyPr/>
          <a:lstStyle/>
          <a:p>
            <a:r>
              <a:rPr lang="en-US" dirty="0"/>
              <a:t>Mini batch statistics (std)</a:t>
            </a:r>
          </a:p>
        </p:txBody>
      </p:sp>
      <p:sp>
        <p:nvSpPr>
          <p:cNvPr id="3" name="Content Placeholder 2">
            <a:extLst>
              <a:ext uri="{FF2B5EF4-FFF2-40B4-BE49-F238E27FC236}">
                <a16:creationId xmlns:a16="http://schemas.microsoft.com/office/drawing/2014/main" id="{8B59F041-95E4-4D86-AAE3-F2FA0C9E6EBF}"/>
              </a:ext>
            </a:extLst>
          </p:cNvPr>
          <p:cNvSpPr>
            <a:spLocks noGrp="1"/>
          </p:cNvSpPr>
          <p:nvPr>
            <p:ph idx="1"/>
          </p:nvPr>
        </p:nvSpPr>
        <p:spPr/>
        <p:txBody>
          <a:bodyPr/>
          <a:lstStyle/>
          <a:p>
            <a:r>
              <a:rPr lang="en-US" dirty="0"/>
              <a:t>One way to encourage more </a:t>
            </a:r>
            <a:r>
              <a:rPr lang="en-US" dirty="0">
                <a:solidFill>
                  <a:srgbClr val="FF0000"/>
                </a:solidFill>
              </a:rPr>
              <a:t>variation</a:t>
            </a:r>
            <a:r>
              <a:rPr lang="en-US" dirty="0"/>
              <a:t> is to show the statistics of a minibatch to the discriminator. The statistics from a minibatch are more varied compared to only a single instance, and this encourages the generator to generate images that show similar statistics.</a:t>
            </a:r>
          </a:p>
          <a:p>
            <a:r>
              <a:rPr lang="en-US" dirty="0"/>
              <a:t>Batch normalization uses minibatch statistics to normalize the activation, which in some way serves this purpose, but ProGAN doesn't use batch normalization. Instead, it uses a minibatch layer that calculates the minibatch standard deviation and appends it to the activation without changing the activation itself.</a:t>
            </a:r>
          </a:p>
        </p:txBody>
      </p:sp>
    </p:spTree>
    <p:extLst>
      <p:ext uri="{BB962C8B-B14F-4D97-AF65-F5344CB8AC3E}">
        <p14:creationId xmlns:p14="http://schemas.microsoft.com/office/powerpoint/2010/main" val="3793769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56E0-4311-4BC2-8853-906C58A0C232}"/>
              </a:ext>
            </a:extLst>
          </p:cNvPr>
          <p:cNvSpPr>
            <a:spLocks noGrp="1"/>
          </p:cNvSpPr>
          <p:nvPr>
            <p:ph type="title"/>
          </p:nvPr>
        </p:nvSpPr>
        <p:spPr/>
        <p:txBody>
          <a:bodyPr/>
          <a:lstStyle/>
          <a:p>
            <a:r>
              <a:rPr lang="en-US" dirty="0"/>
              <a:t>Mini batch statistics …</a:t>
            </a:r>
          </a:p>
        </p:txBody>
      </p:sp>
      <p:sp>
        <p:nvSpPr>
          <p:cNvPr id="3" name="Content Placeholder 2">
            <a:extLst>
              <a:ext uri="{FF2B5EF4-FFF2-40B4-BE49-F238E27FC236}">
                <a16:creationId xmlns:a16="http://schemas.microsoft.com/office/drawing/2014/main" id="{8B59F041-95E4-4D86-AAE3-F2FA0C9E6EBF}"/>
              </a:ext>
            </a:extLst>
          </p:cNvPr>
          <p:cNvSpPr>
            <a:spLocks noGrp="1"/>
          </p:cNvSpPr>
          <p:nvPr>
            <p:ph idx="1"/>
          </p:nvPr>
        </p:nvSpPr>
        <p:spPr/>
        <p:txBody>
          <a:bodyPr/>
          <a:lstStyle/>
          <a:p>
            <a:pPr algn="l"/>
            <a:r>
              <a:rPr lang="en-US" sz="1800" b="0" i="0" u="none" strike="noStrike" baseline="0" dirty="0">
                <a:solidFill>
                  <a:srgbClr val="222222"/>
                </a:solidFill>
                <a:latin typeface="LiberationSerif"/>
              </a:rPr>
              <a:t>The steps to calculate minibatch statistics are as follows:</a:t>
            </a:r>
          </a:p>
          <a:p>
            <a:pPr lvl="1"/>
            <a:r>
              <a:rPr lang="en-US" sz="1600" b="0" i="0" u="none" strike="noStrike" baseline="0" dirty="0">
                <a:solidFill>
                  <a:srgbClr val="222222"/>
                </a:solidFill>
                <a:latin typeface="LiberationSerif"/>
              </a:rPr>
              <a:t>1. Calculate the standard deviation for each feature in each spatial location over the minibatch – in other words, across dimension </a:t>
            </a:r>
            <a:r>
              <a:rPr lang="en-US" sz="1600" b="0" i="1" u="none" strike="noStrike" baseline="0" dirty="0">
                <a:solidFill>
                  <a:srgbClr val="222222"/>
                </a:solidFill>
                <a:latin typeface="LiberationSerif-Italic"/>
              </a:rPr>
              <a:t>N</a:t>
            </a:r>
            <a:r>
              <a:rPr lang="en-US" sz="1600" b="0" i="0" u="none" strike="noStrike" baseline="0" dirty="0">
                <a:solidFill>
                  <a:srgbClr val="FF0000"/>
                </a:solidFill>
                <a:latin typeface="LiberationSerif"/>
              </a:rPr>
              <a:t>.(for every example across every batch a cross every channel )</a:t>
            </a:r>
          </a:p>
          <a:p>
            <a:pPr lvl="1"/>
            <a:r>
              <a:rPr lang="en-US" sz="1600" b="0" i="0" u="none" strike="noStrike" baseline="0" dirty="0">
                <a:solidFill>
                  <a:srgbClr val="222222"/>
                </a:solidFill>
                <a:latin typeface="LiberationSerif"/>
              </a:rPr>
              <a:t>2. Calculate the average of these standard deviations across the (</a:t>
            </a:r>
            <a:r>
              <a:rPr lang="en-US" sz="1600" b="0" i="1" u="none" strike="noStrike" baseline="0" dirty="0">
                <a:solidFill>
                  <a:srgbClr val="222222"/>
                </a:solidFill>
                <a:latin typeface="LiberationSerif-Italic"/>
              </a:rPr>
              <a:t>H, W, C</a:t>
            </a:r>
            <a:r>
              <a:rPr lang="en-US" sz="1600" b="0" i="0" u="none" strike="noStrike" baseline="0" dirty="0">
                <a:solidFill>
                  <a:srgbClr val="222222"/>
                </a:solidFill>
                <a:latin typeface="LiberationSerif"/>
              </a:rPr>
              <a:t>) dimensions to arrive at a single scale value.</a:t>
            </a:r>
          </a:p>
          <a:p>
            <a:pPr lvl="1"/>
            <a:r>
              <a:rPr lang="en-US" sz="1600" b="0" i="0" u="none" strike="noStrike" baseline="0" dirty="0">
                <a:solidFill>
                  <a:srgbClr val="222222"/>
                </a:solidFill>
                <a:latin typeface="LiberationSerif"/>
              </a:rPr>
              <a:t>3. Replicate this value across the feature map of (</a:t>
            </a:r>
            <a:r>
              <a:rPr lang="en-US" sz="1600" b="0" i="1" u="none" strike="noStrike" baseline="0" dirty="0">
                <a:solidFill>
                  <a:srgbClr val="222222"/>
                </a:solidFill>
                <a:latin typeface="LiberationSerif-Italic"/>
              </a:rPr>
              <a:t>H, W</a:t>
            </a:r>
            <a:r>
              <a:rPr lang="en-US" sz="1600" b="0" i="0" u="none" strike="noStrike" baseline="0" dirty="0">
                <a:solidFill>
                  <a:srgbClr val="222222"/>
                </a:solidFill>
                <a:latin typeface="LiberationSerif"/>
              </a:rPr>
              <a:t>) and append it to the activation. As a result, the output activation has a shape </a:t>
            </a:r>
            <a:r>
              <a:rPr lang="pt-BR" sz="1600" b="0" i="0" u="none" strike="noStrike" baseline="0" dirty="0">
                <a:solidFill>
                  <a:srgbClr val="222222"/>
                </a:solidFill>
                <a:latin typeface="LiberationSerif"/>
              </a:rPr>
              <a:t>of (</a:t>
            </a:r>
            <a:r>
              <a:rPr lang="pt-BR" sz="1600" b="0" i="1" u="none" strike="noStrike" baseline="0" dirty="0">
                <a:solidFill>
                  <a:srgbClr val="222222"/>
                </a:solidFill>
                <a:latin typeface="LiberationSerif-Italic"/>
              </a:rPr>
              <a:t>N, H, W, C+1</a:t>
            </a:r>
            <a:r>
              <a:rPr lang="pt-BR" sz="1600" b="0" i="0" u="none" strike="noStrike" baseline="0" dirty="0">
                <a:solidFill>
                  <a:srgbClr val="222222"/>
                </a:solidFill>
                <a:latin typeface="LiberationSerif"/>
              </a:rPr>
              <a:t>).</a:t>
            </a:r>
          </a:p>
          <a:p>
            <a:pPr lvl="1"/>
            <a:endParaRPr lang="en-US" sz="1600" dirty="0">
              <a:solidFill>
                <a:srgbClr val="222222"/>
              </a:solidFill>
              <a:latin typeface="LiberationSerif"/>
            </a:endParaRPr>
          </a:p>
          <a:p>
            <a:pPr marL="457200" lvl="1" indent="0">
              <a:buNone/>
            </a:pPr>
            <a:r>
              <a:rPr lang="en-US" sz="1600" dirty="0">
                <a:solidFill>
                  <a:srgbClr val="222222"/>
                </a:solidFill>
                <a:latin typeface="LiberationSerif"/>
              </a:rPr>
              <a:t>All they get is a single value and the replicate it to create a single channel then concatenate it to our input </a:t>
            </a:r>
            <a:endParaRPr lang="pt-BR" sz="1600" dirty="0">
              <a:solidFill>
                <a:srgbClr val="222222"/>
              </a:solidFill>
              <a:latin typeface="LiberationSerif"/>
            </a:endParaRPr>
          </a:p>
        </p:txBody>
      </p:sp>
    </p:spTree>
    <p:extLst>
      <p:ext uri="{BB962C8B-B14F-4D97-AF65-F5344CB8AC3E}">
        <p14:creationId xmlns:p14="http://schemas.microsoft.com/office/powerpoint/2010/main" val="1130367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44EE-D8F7-499B-8187-9938AE26A049}"/>
              </a:ext>
            </a:extLst>
          </p:cNvPr>
          <p:cNvSpPr>
            <a:spLocks noGrp="1"/>
          </p:cNvSpPr>
          <p:nvPr>
            <p:ph type="title"/>
          </p:nvPr>
        </p:nvSpPr>
        <p:spPr/>
        <p:txBody>
          <a:bodyPr/>
          <a:lstStyle/>
          <a:p>
            <a:r>
              <a:rPr lang="en-US" dirty="0"/>
              <a:t>Implementation part </a:t>
            </a:r>
            <a:r>
              <a:rPr lang="en-US" dirty="0" err="1"/>
              <a:t>ProGAN</a:t>
            </a:r>
            <a:r>
              <a:rPr lang="en-US" dirty="0"/>
              <a:t> </a:t>
            </a:r>
          </a:p>
        </p:txBody>
      </p:sp>
      <p:sp>
        <p:nvSpPr>
          <p:cNvPr id="3" name="Content Placeholder 2">
            <a:extLst>
              <a:ext uri="{FF2B5EF4-FFF2-40B4-BE49-F238E27FC236}">
                <a16:creationId xmlns:a16="http://schemas.microsoft.com/office/drawing/2014/main" id="{9638CC46-F10D-40F1-B750-545B1E6CCBE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9BC6747-1691-4C13-A7E8-7C9CBED32684}"/>
              </a:ext>
            </a:extLst>
          </p:cNvPr>
          <p:cNvPicPr>
            <a:picLocks noChangeAspect="1"/>
          </p:cNvPicPr>
          <p:nvPr/>
        </p:nvPicPr>
        <p:blipFill>
          <a:blip r:embed="rId2"/>
          <a:stretch>
            <a:fillRect/>
          </a:stretch>
        </p:blipFill>
        <p:spPr>
          <a:xfrm>
            <a:off x="718558" y="1825625"/>
            <a:ext cx="10754883" cy="1390566"/>
          </a:xfrm>
          <a:prstGeom prst="rect">
            <a:avLst/>
          </a:prstGeom>
        </p:spPr>
      </p:pic>
    </p:spTree>
    <p:extLst>
      <p:ext uri="{BB962C8B-B14F-4D97-AF65-F5344CB8AC3E}">
        <p14:creationId xmlns:p14="http://schemas.microsoft.com/office/powerpoint/2010/main" val="2934284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9EA9-709E-4F63-96E6-75D31CC7CE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E5DD0B-868F-47FA-A0BA-7927A52F02E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4440888-D7AA-47CC-8D0C-42F076FBFEE6}"/>
              </a:ext>
            </a:extLst>
          </p:cNvPr>
          <p:cNvPicPr>
            <a:picLocks noChangeAspect="1"/>
          </p:cNvPicPr>
          <p:nvPr/>
        </p:nvPicPr>
        <p:blipFill>
          <a:blip r:embed="rId2"/>
          <a:stretch>
            <a:fillRect/>
          </a:stretch>
        </p:blipFill>
        <p:spPr>
          <a:xfrm>
            <a:off x="1986436" y="1032380"/>
            <a:ext cx="7243190" cy="5144583"/>
          </a:xfrm>
          <a:prstGeom prst="rect">
            <a:avLst/>
          </a:prstGeom>
        </p:spPr>
      </p:pic>
    </p:spTree>
    <p:extLst>
      <p:ext uri="{BB962C8B-B14F-4D97-AF65-F5344CB8AC3E}">
        <p14:creationId xmlns:p14="http://schemas.microsoft.com/office/powerpoint/2010/main" val="3622031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66DA-45D7-4E32-9162-112171B43818}"/>
              </a:ext>
            </a:extLst>
          </p:cNvPr>
          <p:cNvSpPr>
            <a:spLocks noGrp="1"/>
          </p:cNvSpPr>
          <p:nvPr>
            <p:ph type="title"/>
          </p:nvPr>
        </p:nvSpPr>
        <p:spPr/>
        <p:txBody>
          <a:bodyPr/>
          <a:lstStyle/>
          <a:p>
            <a:r>
              <a:rPr lang="en-US" dirty="0"/>
              <a:t>Noise Mapping Network (</a:t>
            </a:r>
            <a:r>
              <a:rPr lang="en-US" dirty="0" err="1"/>
              <a:t>StyleGAN</a:t>
            </a:r>
            <a:r>
              <a:rPr lang="en-US" dirty="0"/>
              <a:t>)</a:t>
            </a:r>
          </a:p>
        </p:txBody>
      </p:sp>
      <p:sp>
        <p:nvSpPr>
          <p:cNvPr id="3" name="Content Placeholder 2">
            <a:extLst>
              <a:ext uri="{FF2B5EF4-FFF2-40B4-BE49-F238E27FC236}">
                <a16:creationId xmlns:a16="http://schemas.microsoft.com/office/drawing/2014/main" id="{F4CDAB9C-DCB4-407E-BF8F-A9F8DEE78156}"/>
              </a:ext>
            </a:extLst>
          </p:cNvPr>
          <p:cNvSpPr>
            <a:spLocks noGrp="1"/>
          </p:cNvSpPr>
          <p:nvPr>
            <p:ph idx="1"/>
          </p:nvPr>
        </p:nvSpPr>
        <p:spPr/>
        <p:txBody>
          <a:bodyPr/>
          <a:lstStyle/>
          <a:p>
            <a:r>
              <a:rPr lang="en-US" dirty="0"/>
              <a:t>MLP w/8 Layers</a:t>
            </a:r>
          </a:p>
          <a:p>
            <a:r>
              <a:rPr lang="en-US" dirty="0"/>
              <a:t>W Still the same size as  Z but we change the values</a:t>
            </a:r>
          </a:p>
          <a:p>
            <a:r>
              <a:rPr lang="en-US" dirty="0"/>
              <a:t>And this will get you more Disentanglement </a:t>
            </a:r>
          </a:p>
        </p:txBody>
      </p:sp>
      <p:pic>
        <p:nvPicPr>
          <p:cNvPr id="5" name="Picture 4">
            <a:extLst>
              <a:ext uri="{FF2B5EF4-FFF2-40B4-BE49-F238E27FC236}">
                <a16:creationId xmlns:a16="http://schemas.microsoft.com/office/drawing/2014/main" id="{A4A064A6-08F4-4E77-82DF-B0434B2BA545}"/>
              </a:ext>
            </a:extLst>
          </p:cNvPr>
          <p:cNvPicPr>
            <a:picLocks noChangeAspect="1"/>
          </p:cNvPicPr>
          <p:nvPr/>
        </p:nvPicPr>
        <p:blipFill>
          <a:blip r:embed="rId2"/>
          <a:stretch>
            <a:fillRect/>
          </a:stretch>
        </p:blipFill>
        <p:spPr>
          <a:xfrm>
            <a:off x="7929269" y="1799997"/>
            <a:ext cx="3905795" cy="3258005"/>
          </a:xfrm>
          <a:prstGeom prst="rect">
            <a:avLst/>
          </a:prstGeom>
        </p:spPr>
      </p:pic>
      <p:pic>
        <p:nvPicPr>
          <p:cNvPr id="7" name="Picture 6">
            <a:extLst>
              <a:ext uri="{FF2B5EF4-FFF2-40B4-BE49-F238E27FC236}">
                <a16:creationId xmlns:a16="http://schemas.microsoft.com/office/drawing/2014/main" id="{89083929-4D14-4616-BCF7-F789725BEA7C}"/>
              </a:ext>
            </a:extLst>
          </p:cNvPr>
          <p:cNvPicPr>
            <a:picLocks noChangeAspect="1"/>
          </p:cNvPicPr>
          <p:nvPr/>
        </p:nvPicPr>
        <p:blipFill>
          <a:blip r:embed="rId3"/>
          <a:stretch>
            <a:fillRect/>
          </a:stretch>
        </p:blipFill>
        <p:spPr>
          <a:xfrm>
            <a:off x="1126958" y="3339307"/>
            <a:ext cx="5601606" cy="2837656"/>
          </a:xfrm>
          <a:prstGeom prst="rect">
            <a:avLst/>
          </a:prstGeom>
        </p:spPr>
      </p:pic>
    </p:spTree>
    <p:extLst>
      <p:ext uri="{BB962C8B-B14F-4D97-AF65-F5344CB8AC3E}">
        <p14:creationId xmlns:p14="http://schemas.microsoft.com/office/powerpoint/2010/main" val="3216940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C1CB-56DC-4BA8-A5B7-9A3D271B9B06}"/>
              </a:ext>
            </a:extLst>
          </p:cNvPr>
          <p:cNvSpPr>
            <a:spLocks noGrp="1"/>
          </p:cNvSpPr>
          <p:nvPr>
            <p:ph type="title"/>
          </p:nvPr>
        </p:nvSpPr>
        <p:spPr/>
        <p:txBody>
          <a:bodyPr/>
          <a:lstStyle/>
          <a:p>
            <a:r>
              <a:rPr lang="en-US" dirty="0"/>
              <a:t>Noise Mapping Network ..</a:t>
            </a:r>
          </a:p>
        </p:txBody>
      </p:sp>
      <p:sp>
        <p:nvSpPr>
          <p:cNvPr id="3" name="Content Placeholder 2">
            <a:extLst>
              <a:ext uri="{FF2B5EF4-FFF2-40B4-BE49-F238E27FC236}">
                <a16:creationId xmlns:a16="http://schemas.microsoft.com/office/drawing/2014/main" id="{EB4DCFB1-A2D7-48B1-BBFE-9A4F3991FC32}"/>
              </a:ext>
            </a:extLst>
          </p:cNvPr>
          <p:cNvSpPr>
            <a:spLocks noGrp="1"/>
          </p:cNvSpPr>
          <p:nvPr>
            <p:ph idx="1"/>
          </p:nvPr>
        </p:nvSpPr>
        <p:spPr/>
        <p:txBody>
          <a:bodyPr>
            <a:normAutofit/>
          </a:bodyPr>
          <a:lstStyle/>
          <a:p>
            <a:pPr algn="l"/>
            <a:r>
              <a:rPr lang="en-US" b="0" i="0" dirty="0">
                <a:solidFill>
                  <a:srgbClr val="333333"/>
                </a:solidFill>
                <a:effectLst/>
                <a:latin typeface="OpenSans"/>
              </a:rPr>
              <a:t> this is bad because this doesn't allow for a lot of fine grained control or feature level control that you would like in your resulting image. </a:t>
            </a:r>
            <a:endParaRPr lang="en-US" dirty="0"/>
          </a:p>
          <a:p>
            <a:r>
              <a:rPr lang="en-US" b="0" i="0" dirty="0">
                <a:solidFill>
                  <a:srgbClr val="1F1F1F"/>
                </a:solidFill>
                <a:effectLst/>
                <a:latin typeface="Source Sans Pro" panose="020B0503030403020204" pitchFamily="34" charset="0"/>
              </a:rPr>
              <a:t>the real data that you know has a certain probability density. </a:t>
            </a:r>
          </a:p>
          <a:p>
            <a:pPr algn="l"/>
            <a:r>
              <a:rPr lang="en-US" b="0" i="0" dirty="0">
                <a:solidFill>
                  <a:srgbClr val="333333"/>
                </a:solidFill>
                <a:effectLst/>
                <a:latin typeface="OpenSans"/>
              </a:rPr>
              <a:t>Meaning that there is a probability of the sample of certain image having glasses on, or not having glasses on. Having a beard, having a certain color of hair, eyes, or certain age associated with them</a:t>
            </a:r>
          </a:p>
          <a:p>
            <a:pPr algn="l"/>
            <a:r>
              <a:rPr lang="en-US" b="0" i="0" dirty="0">
                <a:solidFill>
                  <a:srgbClr val="333333"/>
                </a:solidFill>
                <a:effectLst/>
                <a:latin typeface="OpenSans"/>
              </a:rPr>
              <a:t>But because Z has is normal prior, where you draw all your values from this normal distribution. It can be hard for it to map this normal distribution to the correct density  distribution of all your output features.</a:t>
            </a:r>
          </a:p>
          <a:p>
            <a:endParaRPr lang="en-US" dirty="0"/>
          </a:p>
        </p:txBody>
      </p:sp>
      <p:pic>
        <p:nvPicPr>
          <p:cNvPr id="4" name="Picture 3">
            <a:extLst>
              <a:ext uri="{FF2B5EF4-FFF2-40B4-BE49-F238E27FC236}">
                <a16:creationId xmlns:a16="http://schemas.microsoft.com/office/drawing/2014/main" id="{79495068-F0E8-4819-9C37-E838770D296E}"/>
              </a:ext>
            </a:extLst>
          </p:cNvPr>
          <p:cNvPicPr>
            <a:picLocks noChangeAspect="1"/>
          </p:cNvPicPr>
          <p:nvPr/>
        </p:nvPicPr>
        <p:blipFill>
          <a:blip r:embed="rId2"/>
          <a:stretch>
            <a:fillRect/>
          </a:stretch>
        </p:blipFill>
        <p:spPr>
          <a:xfrm>
            <a:off x="1597213" y="1735932"/>
            <a:ext cx="8072165" cy="4089189"/>
          </a:xfrm>
          <a:prstGeom prst="rect">
            <a:avLst/>
          </a:prstGeom>
        </p:spPr>
      </p:pic>
    </p:spTree>
    <p:extLst>
      <p:ext uri="{BB962C8B-B14F-4D97-AF65-F5344CB8AC3E}">
        <p14:creationId xmlns:p14="http://schemas.microsoft.com/office/powerpoint/2010/main" val="52585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4C88-8FF7-4655-8313-95224BCEA5A0}"/>
              </a:ext>
            </a:extLst>
          </p:cNvPr>
          <p:cNvSpPr>
            <a:spLocks noGrp="1"/>
          </p:cNvSpPr>
          <p:nvPr>
            <p:ph type="title"/>
          </p:nvPr>
        </p:nvSpPr>
        <p:spPr/>
        <p:txBody>
          <a:bodyPr/>
          <a:lstStyle/>
          <a:p>
            <a:r>
              <a:rPr lang="en-US" dirty="0"/>
              <a:t>Noise Mapping Network (</a:t>
            </a:r>
            <a:r>
              <a:rPr lang="en-US" dirty="0" err="1"/>
              <a:t>StyleGAN</a:t>
            </a:r>
            <a:r>
              <a:rPr lang="en-US" dirty="0"/>
              <a:t>)</a:t>
            </a:r>
          </a:p>
        </p:txBody>
      </p:sp>
      <p:sp>
        <p:nvSpPr>
          <p:cNvPr id="3" name="Content Placeholder 2">
            <a:extLst>
              <a:ext uri="{FF2B5EF4-FFF2-40B4-BE49-F238E27FC236}">
                <a16:creationId xmlns:a16="http://schemas.microsoft.com/office/drawing/2014/main" id="{169E3BB1-A984-4510-86EC-023E4842C8E7}"/>
              </a:ext>
            </a:extLst>
          </p:cNvPr>
          <p:cNvSpPr>
            <a:spLocks noGrp="1"/>
          </p:cNvSpPr>
          <p:nvPr>
            <p:ph idx="1"/>
          </p:nvPr>
        </p:nvSpPr>
        <p:spPr/>
        <p:txBody>
          <a:bodyPr/>
          <a:lstStyle/>
          <a:p>
            <a:pPr algn="l"/>
            <a:r>
              <a:rPr lang="en-US" b="0" i="0" dirty="0">
                <a:solidFill>
                  <a:srgbClr val="333333"/>
                </a:solidFill>
                <a:effectLst/>
                <a:latin typeface="OpenSans"/>
              </a:rPr>
              <a:t>So it can allow for that space, and now this is called W-Space. To match the real data's density and  this makes it easier to learn a one-to-one mapping, that's disentangled</a:t>
            </a:r>
          </a:p>
          <a:p>
            <a:pPr algn="l"/>
            <a:r>
              <a:rPr lang="en-US" b="0" i="0" dirty="0">
                <a:solidFill>
                  <a:srgbClr val="1F1F1F"/>
                </a:solidFill>
                <a:effectLst/>
                <a:latin typeface="Source Sans Pro" panose="020B0503030403020204" pitchFamily="34" charset="0"/>
              </a:rPr>
              <a:t>This is just a graphic, it's just less entangled than Z-Space, </a:t>
            </a:r>
            <a:endParaRPr lang="en-US" b="0" i="0" dirty="0">
              <a:solidFill>
                <a:srgbClr val="333333"/>
              </a:solidFill>
              <a:effectLst/>
              <a:latin typeface="OpenSans"/>
            </a:endParaRPr>
          </a:p>
          <a:p>
            <a:endParaRPr lang="en-US" dirty="0"/>
          </a:p>
        </p:txBody>
      </p:sp>
      <p:pic>
        <p:nvPicPr>
          <p:cNvPr id="5" name="Picture 4">
            <a:extLst>
              <a:ext uri="{FF2B5EF4-FFF2-40B4-BE49-F238E27FC236}">
                <a16:creationId xmlns:a16="http://schemas.microsoft.com/office/drawing/2014/main" id="{35B89794-ACEE-4D3C-B52E-DCBD5DEA6BFB}"/>
              </a:ext>
            </a:extLst>
          </p:cNvPr>
          <p:cNvPicPr>
            <a:picLocks noChangeAspect="1"/>
          </p:cNvPicPr>
          <p:nvPr/>
        </p:nvPicPr>
        <p:blipFill>
          <a:blip r:embed="rId2"/>
          <a:stretch>
            <a:fillRect/>
          </a:stretch>
        </p:blipFill>
        <p:spPr>
          <a:xfrm>
            <a:off x="4267200" y="3345017"/>
            <a:ext cx="5775158" cy="2921639"/>
          </a:xfrm>
          <a:prstGeom prst="rect">
            <a:avLst/>
          </a:prstGeom>
        </p:spPr>
      </p:pic>
    </p:spTree>
    <p:extLst>
      <p:ext uri="{BB962C8B-B14F-4D97-AF65-F5344CB8AC3E}">
        <p14:creationId xmlns:p14="http://schemas.microsoft.com/office/powerpoint/2010/main" val="2063777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9A51-C570-4200-8E5A-A60208A2C2C7}"/>
              </a:ext>
            </a:extLst>
          </p:cNvPr>
          <p:cNvSpPr>
            <a:spLocks noGrp="1"/>
          </p:cNvSpPr>
          <p:nvPr>
            <p:ph type="title"/>
          </p:nvPr>
        </p:nvSpPr>
        <p:spPr/>
        <p:txBody>
          <a:bodyPr/>
          <a:lstStyle/>
          <a:p>
            <a:r>
              <a:rPr lang="en-US" dirty="0"/>
              <a:t>Noise Mapping Network (</a:t>
            </a:r>
            <a:r>
              <a:rPr lang="en-US" dirty="0" err="1"/>
              <a:t>StyleGAN</a:t>
            </a:r>
            <a:r>
              <a:rPr lang="en-US" dirty="0"/>
              <a:t>)</a:t>
            </a:r>
          </a:p>
        </p:txBody>
      </p:sp>
      <p:sp>
        <p:nvSpPr>
          <p:cNvPr id="3" name="Content Placeholder 2">
            <a:extLst>
              <a:ext uri="{FF2B5EF4-FFF2-40B4-BE49-F238E27FC236}">
                <a16:creationId xmlns:a16="http://schemas.microsoft.com/office/drawing/2014/main" id="{3C1455AA-B853-4BC9-98F5-5C0521C1A276}"/>
              </a:ext>
            </a:extLst>
          </p:cNvPr>
          <p:cNvSpPr>
            <a:spLocks noGrp="1"/>
          </p:cNvSpPr>
          <p:nvPr>
            <p:ph idx="1"/>
          </p:nvPr>
        </p:nvSpPr>
        <p:spPr/>
        <p:txBody>
          <a:bodyPr/>
          <a:lstStyle/>
          <a:p>
            <a:r>
              <a:rPr lang="en-US" dirty="0"/>
              <a:t>W doesn’t go at the beginning of the network </a:t>
            </a:r>
            <a:r>
              <a:rPr lang="en-US" b="0" i="0" dirty="0">
                <a:solidFill>
                  <a:srgbClr val="333333"/>
                </a:solidFill>
                <a:effectLst/>
                <a:latin typeface="OpenSans"/>
              </a:rPr>
              <a:t>And this is because the authors are style, again, actually found no noticeable difference from adding it there. So we put in W there or not was basically the same thing.  So instead of inputting W at the very beginning,  what the model starts with is actually just a constant value.</a:t>
            </a:r>
          </a:p>
          <a:p>
            <a:endParaRPr lang="en-US" dirty="0"/>
          </a:p>
        </p:txBody>
      </p:sp>
      <p:pic>
        <p:nvPicPr>
          <p:cNvPr id="7" name="Picture 6">
            <a:extLst>
              <a:ext uri="{FF2B5EF4-FFF2-40B4-BE49-F238E27FC236}">
                <a16:creationId xmlns:a16="http://schemas.microsoft.com/office/drawing/2014/main" id="{9B10E10E-40C5-4053-A2CA-D19DB25F6A1F}"/>
              </a:ext>
            </a:extLst>
          </p:cNvPr>
          <p:cNvPicPr>
            <a:picLocks noChangeAspect="1"/>
          </p:cNvPicPr>
          <p:nvPr/>
        </p:nvPicPr>
        <p:blipFill rotWithShape="1">
          <a:blip r:embed="rId2"/>
          <a:srcRect t="1744" b="1"/>
          <a:stretch/>
        </p:blipFill>
        <p:spPr>
          <a:xfrm>
            <a:off x="3561347" y="3399360"/>
            <a:ext cx="6782816" cy="2867296"/>
          </a:xfrm>
          <a:prstGeom prst="rect">
            <a:avLst/>
          </a:prstGeom>
        </p:spPr>
      </p:pic>
    </p:spTree>
    <p:extLst>
      <p:ext uri="{BB962C8B-B14F-4D97-AF65-F5344CB8AC3E}">
        <p14:creationId xmlns:p14="http://schemas.microsoft.com/office/powerpoint/2010/main" val="1813610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44A9-D60C-4E24-B6AF-499593A1319C}"/>
              </a:ext>
            </a:extLst>
          </p:cNvPr>
          <p:cNvSpPr>
            <a:spLocks noGrp="1"/>
          </p:cNvSpPr>
          <p:nvPr>
            <p:ph type="title"/>
          </p:nvPr>
        </p:nvSpPr>
        <p:spPr/>
        <p:txBody>
          <a:bodyPr/>
          <a:lstStyle/>
          <a:p>
            <a:r>
              <a:rPr lang="en-US" dirty="0"/>
              <a:t>Adaptive Instance Normalization (</a:t>
            </a:r>
            <a:r>
              <a:rPr lang="en-US" dirty="0" err="1"/>
              <a:t>AdaIN</a:t>
            </a:r>
            <a:r>
              <a:rPr lang="en-US" dirty="0"/>
              <a:t>)</a:t>
            </a:r>
          </a:p>
        </p:txBody>
      </p:sp>
      <p:sp>
        <p:nvSpPr>
          <p:cNvPr id="3" name="Content Placeholder 2">
            <a:extLst>
              <a:ext uri="{FF2B5EF4-FFF2-40B4-BE49-F238E27FC236}">
                <a16:creationId xmlns:a16="http://schemas.microsoft.com/office/drawing/2014/main" id="{951AF774-AE17-4BF4-BF68-58878798780C}"/>
              </a:ext>
            </a:extLst>
          </p:cNvPr>
          <p:cNvSpPr>
            <a:spLocks noGrp="1"/>
          </p:cNvSpPr>
          <p:nvPr>
            <p:ph idx="1"/>
          </p:nvPr>
        </p:nvSpPr>
        <p:spPr/>
        <p:txBody>
          <a:bodyPr/>
          <a:lstStyle/>
          <a:p>
            <a:r>
              <a:rPr lang="en-US" dirty="0"/>
              <a:t> how your intermediate noise vector is actually integrated into the network</a:t>
            </a:r>
          </a:p>
          <a:p>
            <a:r>
              <a:rPr lang="en-US" b="0" i="0" dirty="0" err="1">
                <a:solidFill>
                  <a:srgbClr val="1F1F1F"/>
                </a:solidFill>
                <a:effectLst/>
                <a:latin typeface="Source Sans Pro" panose="020B0503030403020204" pitchFamily="34" charset="0"/>
              </a:rPr>
              <a:t>AdaIN</a:t>
            </a:r>
            <a:r>
              <a:rPr lang="en-US" b="0" i="0" dirty="0">
                <a:solidFill>
                  <a:srgbClr val="1F1F1F"/>
                </a:solidFill>
                <a:effectLst/>
                <a:latin typeface="Source Sans Pro" panose="020B0503030403020204" pitchFamily="34" charset="0"/>
              </a:rPr>
              <a:t> actually comes in after each convolutional layer.</a:t>
            </a:r>
            <a:endParaRPr lang="en-US" dirty="0"/>
          </a:p>
        </p:txBody>
      </p:sp>
      <p:pic>
        <p:nvPicPr>
          <p:cNvPr id="5" name="Picture 4">
            <a:extLst>
              <a:ext uri="{FF2B5EF4-FFF2-40B4-BE49-F238E27FC236}">
                <a16:creationId xmlns:a16="http://schemas.microsoft.com/office/drawing/2014/main" id="{F28FE890-DF1D-4EF4-941B-91EF07CD5306}"/>
              </a:ext>
            </a:extLst>
          </p:cNvPr>
          <p:cNvPicPr>
            <a:picLocks noChangeAspect="1"/>
          </p:cNvPicPr>
          <p:nvPr/>
        </p:nvPicPr>
        <p:blipFill>
          <a:blip r:embed="rId2"/>
          <a:stretch>
            <a:fillRect/>
          </a:stretch>
        </p:blipFill>
        <p:spPr>
          <a:xfrm>
            <a:off x="4866536" y="2782871"/>
            <a:ext cx="6982799" cy="3238952"/>
          </a:xfrm>
          <a:prstGeom prst="rect">
            <a:avLst/>
          </a:prstGeom>
        </p:spPr>
      </p:pic>
    </p:spTree>
    <p:extLst>
      <p:ext uri="{BB962C8B-B14F-4D97-AF65-F5344CB8AC3E}">
        <p14:creationId xmlns:p14="http://schemas.microsoft.com/office/powerpoint/2010/main" val="9480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C0F9-918E-4DC1-9E4E-3B108D0A4337}"/>
              </a:ext>
            </a:extLst>
          </p:cNvPr>
          <p:cNvSpPr>
            <a:spLocks noGrp="1"/>
          </p:cNvSpPr>
          <p:nvPr>
            <p:ph type="title"/>
          </p:nvPr>
        </p:nvSpPr>
        <p:spPr/>
        <p:txBody>
          <a:bodyPr/>
          <a:lstStyle/>
          <a:p>
            <a:r>
              <a:rPr lang="en-US" dirty="0"/>
              <a:t>More Feature Control</a:t>
            </a:r>
          </a:p>
        </p:txBody>
      </p:sp>
      <p:pic>
        <p:nvPicPr>
          <p:cNvPr id="5" name="Content Placeholder 4">
            <a:extLst>
              <a:ext uri="{FF2B5EF4-FFF2-40B4-BE49-F238E27FC236}">
                <a16:creationId xmlns:a16="http://schemas.microsoft.com/office/drawing/2014/main" id="{158425D3-75F4-4387-A8BB-9BB1C9B1D97D}"/>
              </a:ext>
            </a:extLst>
          </p:cNvPr>
          <p:cNvPicPr>
            <a:picLocks noGrp="1" noChangeAspect="1"/>
          </p:cNvPicPr>
          <p:nvPr>
            <p:ph idx="1"/>
          </p:nvPr>
        </p:nvPicPr>
        <p:blipFill>
          <a:blip r:embed="rId2"/>
          <a:stretch>
            <a:fillRect/>
          </a:stretch>
        </p:blipFill>
        <p:spPr>
          <a:xfrm>
            <a:off x="2395724" y="2069432"/>
            <a:ext cx="7400551" cy="3898232"/>
          </a:xfrm>
        </p:spPr>
      </p:pic>
    </p:spTree>
    <p:extLst>
      <p:ext uri="{BB962C8B-B14F-4D97-AF65-F5344CB8AC3E}">
        <p14:creationId xmlns:p14="http://schemas.microsoft.com/office/powerpoint/2010/main" val="3139880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47A6-6207-4F27-9EE3-D3F5A4DE3B3B}"/>
              </a:ext>
            </a:extLst>
          </p:cNvPr>
          <p:cNvSpPr>
            <a:spLocks noGrp="1"/>
          </p:cNvSpPr>
          <p:nvPr>
            <p:ph type="title"/>
          </p:nvPr>
        </p:nvSpPr>
        <p:spPr/>
        <p:txBody>
          <a:bodyPr/>
          <a:lstStyle/>
          <a:p>
            <a:r>
              <a:rPr lang="en-US" dirty="0" err="1"/>
              <a:t>AdaIN</a:t>
            </a:r>
            <a:r>
              <a:rPr lang="en-US" dirty="0"/>
              <a:t> …</a:t>
            </a:r>
          </a:p>
        </p:txBody>
      </p:sp>
      <p:sp>
        <p:nvSpPr>
          <p:cNvPr id="3" name="Content Placeholder 2">
            <a:extLst>
              <a:ext uri="{FF2B5EF4-FFF2-40B4-BE49-F238E27FC236}">
                <a16:creationId xmlns:a16="http://schemas.microsoft.com/office/drawing/2014/main" id="{1F9092BB-AAA2-40C6-91CC-41A38CEE1D05}"/>
              </a:ext>
            </a:extLst>
          </p:cNvPr>
          <p:cNvSpPr>
            <a:spLocks noGrp="1"/>
          </p:cNvSpPr>
          <p:nvPr>
            <p:ph idx="1"/>
          </p:nvPr>
        </p:nvSpPr>
        <p:spPr/>
        <p:txBody>
          <a:bodyPr/>
          <a:lstStyle/>
          <a:p>
            <a:r>
              <a:rPr lang="en-US" dirty="0"/>
              <a:t>But it in mean of 0 and SD of 1</a:t>
            </a:r>
          </a:p>
        </p:txBody>
      </p:sp>
      <p:pic>
        <p:nvPicPr>
          <p:cNvPr id="5" name="Picture 4">
            <a:extLst>
              <a:ext uri="{FF2B5EF4-FFF2-40B4-BE49-F238E27FC236}">
                <a16:creationId xmlns:a16="http://schemas.microsoft.com/office/drawing/2014/main" id="{89C42E4B-F651-455B-9652-EE9EE0CB909E}"/>
              </a:ext>
            </a:extLst>
          </p:cNvPr>
          <p:cNvPicPr>
            <a:picLocks noChangeAspect="1"/>
          </p:cNvPicPr>
          <p:nvPr/>
        </p:nvPicPr>
        <p:blipFill>
          <a:blip r:embed="rId2"/>
          <a:stretch>
            <a:fillRect/>
          </a:stretch>
        </p:blipFill>
        <p:spPr>
          <a:xfrm>
            <a:off x="3351683" y="3142051"/>
            <a:ext cx="8002117" cy="2819794"/>
          </a:xfrm>
          <a:prstGeom prst="rect">
            <a:avLst/>
          </a:prstGeom>
        </p:spPr>
      </p:pic>
      <p:pic>
        <p:nvPicPr>
          <p:cNvPr id="7" name="Picture 6">
            <a:extLst>
              <a:ext uri="{FF2B5EF4-FFF2-40B4-BE49-F238E27FC236}">
                <a16:creationId xmlns:a16="http://schemas.microsoft.com/office/drawing/2014/main" id="{38D6752A-5D40-43BE-AA4C-0546FD8C0510}"/>
              </a:ext>
            </a:extLst>
          </p:cNvPr>
          <p:cNvPicPr>
            <a:picLocks noChangeAspect="1"/>
          </p:cNvPicPr>
          <p:nvPr/>
        </p:nvPicPr>
        <p:blipFill>
          <a:blip r:embed="rId3"/>
          <a:stretch>
            <a:fillRect/>
          </a:stretch>
        </p:blipFill>
        <p:spPr>
          <a:xfrm>
            <a:off x="886326" y="2646682"/>
            <a:ext cx="1771897" cy="1905266"/>
          </a:xfrm>
          <a:prstGeom prst="rect">
            <a:avLst/>
          </a:prstGeom>
        </p:spPr>
      </p:pic>
      <p:pic>
        <p:nvPicPr>
          <p:cNvPr id="9" name="Picture 8">
            <a:extLst>
              <a:ext uri="{FF2B5EF4-FFF2-40B4-BE49-F238E27FC236}">
                <a16:creationId xmlns:a16="http://schemas.microsoft.com/office/drawing/2014/main" id="{451A5B21-7160-4857-97DB-EB8D860420CE}"/>
              </a:ext>
            </a:extLst>
          </p:cNvPr>
          <p:cNvPicPr>
            <a:picLocks noChangeAspect="1"/>
          </p:cNvPicPr>
          <p:nvPr/>
        </p:nvPicPr>
        <p:blipFill>
          <a:blip r:embed="rId4"/>
          <a:stretch>
            <a:fillRect/>
          </a:stretch>
        </p:blipFill>
        <p:spPr>
          <a:xfrm>
            <a:off x="838200" y="4551948"/>
            <a:ext cx="1820023" cy="1810003"/>
          </a:xfrm>
          <a:prstGeom prst="rect">
            <a:avLst/>
          </a:prstGeom>
        </p:spPr>
      </p:pic>
    </p:spTree>
    <p:extLst>
      <p:ext uri="{BB962C8B-B14F-4D97-AF65-F5344CB8AC3E}">
        <p14:creationId xmlns:p14="http://schemas.microsoft.com/office/powerpoint/2010/main" val="2616634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47A6-6207-4F27-9EE3-D3F5A4DE3B3B}"/>
              </a:ext>
            </a:extLst>
          </p:cNvPr>
          <p:cNvSpPr>
            <a:spLocks noGrp="1"/>
          </p:cNvSpPr>
          <p:nvPr>
            <p:ph type="title"/>
          </p:nvPr>
        </p:nvSpPr>
        <p:spPr/>
        <p:txBody>
          <a:bodyPr/>
          <a:lstStyle/>
          <a:p>
            <a:r>
              <a:rPr lang="en-US" dirty="0" err="1"/>
              <a:t>AdaIN</a:t>
            </a:r>
            <a:r>
              <a:rPr lang="en-US" dirty="0"/>
              <a:t> …</a:t>
            </a:r>
          </a:p>
        </p:txBody>
      </p:sp>
      <p:sp>
        <p:nvSpPr>
          <p:cNvPr id="3" name="Content Placeholder 2">
            <a:extLst>
              <a:ext uri="{FF2B5EF4-FFF2-40B4-BE49-F238E27FC236}">
                <a16:creationId xmlns:a16="http://schemas.microsoft.com/office/drawing/2014/main" id="{1F9092BB-AAA2-40C6-91CC-41A38CEE1D05}"/>
              </a:ext>
            </a:extLst>
          </p:cNvPr>
          <p:cNvSpPr>
            <a:spLocks noGrp="1"/>
          </p:cNvSpPr>
          <p:nvPr>
            <p:ph idx="1"/>
          </p:nvPr>
        </p:nvSpPr>
        <p:spPr/>
        <p:txBody>
          <a:bodyPr/>
          <a:lstStyle/>
          <a:p>
            <a:r>
              <a:rPr lang="en-US" dirty="0"/>
              <a:t>But it in mean of 0 and SD of 1</a:t>
            </a:r>
          </a:p>
        </p:txBody>
      </p:sp>
      <p:pic>
        <p:nvPicPr>
          <p:cNvPr id="12" name="Picture 11">
            <a:extLst>
              <a:ext uri="{FF2B5EF4-FFF2-40B4-BE49-F238E27FC236}">
                <a16:creationId xmlns:a16="http://schemas.microsoft.com/office/drawing/2014/main" id="{C3DEEE71-60FB-4C18-B7D5-DC314AD8D595}"/>
              </a:ext>
            </a:extLst>
          </p:cNvPr>
          <p:cNvPicPr>
            <a:picLocks noChangeAspect="1"/>
          </p:cNvPicPr>
          <p:nvPr/>
        </p:nvPicPr>
        <p:blipFill>
          <a:blip r:embed="rId2"/>
          <a:stretch>
            <a:fillRect/>
          </a:stretch>
        </p:blipFill>
        <p:spPr>
          <a:xfrm>
            <a:off x="838200" y="2486369"/>
            <a:ext cx="10967779" cy="3029849"/>
          </a:xfrm>
          <a:prstGeom prst="rect">
            <a:avLst/>
          </a:prstGeom>
        </p:spPr>
      </p:pic>
    </p:spTree>
    <p:extLst>
      <p:ext uri="{BB962C8B-B14F-4D97-AF65-F5344CB8AC3E}">
        <p14:creationId xmlns:p14="http://schemas.microsoft.com/office/powerpoint/2010/main" val="4209194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3C4A-237F-4ECC-BBC2-9C608D545CA4}"/>
              </a:ext>
            </a:extLst>
          </p:cNvPr>
          <p:cNvSpPr>
            <a:spLocks noGrp="1"/>
          </p:cNvSpPr>
          <p:nvPr>
            <p:ph type="title"/>
          </p:nvPr>
        </p:nvSpPr>
        <p:spPr/>
        <p:txBody>
          <a:bodyPr/>
          <a:lstStyle/>
          <a:p>
            <a:r>
              <a:rPr lang="en-US" dirty="0" err="1"/>
              <a:t>AdaIN</a:t>
            </a:r>
            <a:r>
              <a:rPr lang="en-US" dirty="0"/>
              <a:t> …</a:t>
            </a:r>
          </a:p>
        </p:txBody>
      </p:sp>
      <p:sp>
        <p:nvSpPr>
          <p:cNvPr id="3" name="Content Placeholder 2">
            <a:extLst>
              <a:ext uri="{FF2B5EF4-FFF2-40B4-BE49-F238E27FC236}">
                <a16:creationId xmlns:a16="http://schemas.microsoft.com/office/drawing/2014/main" id="{C7E46565-13C9-4321-AC0D-18EF55208D82}"/>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9F2D83B-7A6D-4FEB-9BE5-D6CEB3A324CD}"/>
              </a:ext>
            </a:extLst>
          </p:cNvPr>
          <p:cNvPicPr>
            <a:picLocks noChangeAspect="1"/>
          </p:cNvPicPr>
          <p:nvPr/>
        </p:nvPicPr>
        <p:blipFill>
          <a:blip r:embed="rId2"/>
          <a:stretch>
            <a:fillRect/>
          </a:stretch>
        </p:blipFill>
        <p:spPr>
          <a:xfrm>
            <a:off x="838200" y="1825625"/>
            <a:ext cx="7935432" cy="2886478"/>
          </a:xfrm>
          <a:prstGeom prst="rect">
            <a:avLst/>
          </a:prstGeom>
        </p:spPr>
      </p:pic>
      <p:pic>
        <p:nvPicPr>
          <p:cNvPr id="9" name="Picture 8">
            <a:extLst>
              <a:ext uri="{FF2B5EF4-FFF2-40B4-BE49-F238E27FC236}">
                <a16:creationId xmlns:a16="http://schemas.microsoft.com/office/drawing/2014/main" id="{D2454E01-9389-41A5-BCE7-43B957C7CFE1}"/>
              </a:ext>
            </a:extLst>
          </p:cNvPr>
          <p:cNvPicPr>
            <a:picLocks noChangeAspect="1"/>
          </p:cNvPicPr>
          <p:nvPr/>
        </p:nvPicPr>
        <p:blipFill>
          <a:blip r:embed="rId3"/>
          <a:stretch>
            <a:fillRect/>
          </a:stretch>
        </p:blipFill>
        <p:spPr>
          <a:xfrm>
            <a:off x="5671864" y="1825625"/>
            <a:ext cx="5681936" cy="1916196"/>
          </a:xfrm>
          <a:prstGeom prst="rect">
            <a:avLst/>
          </a:prstGeom>
        </p:spPr>
      </p:pic>
      <p:pic>
        <p:nvPicPr>
          <p:cNvPr id="11" name="Picture 10">
            <a:extLst>
              <a:ext uri="{FF2B5EF4-FFF2-40B4-BE49-F238E27FC236}">
                <a16:creationId xmlns:a16="http://schemas.microsoft.com/office/drawing/2014/main" id="{A6FA4522-7655-4FF8-B5D8-7429BF65C1C7}"/>
              </a:ext>
            </a:extLst>
          </p:cNvPr>
          <p:cNvPicPr>
            <a:picLocks noChangeAspect="1"/>
          </p:cNvPicPr>
          <p:nvPr/>
        </p:nvPicPr>
        <p:blipFill>
          <a:blip r:embed="rId4"/>
          <a:stretch>
            <a:fillRect/>
          </a:stretch>
        </p:blipFill>
        <p:spPr>
          <a:xfrm>
            <a:off x="8191059" y="3729794"/>
            <a:ext cx="3162741" cy="1714739"/>
          </a:xfrm>
          <a:prstGeom prst="rect">
            <a:avLst/>
          </a:prstGeom>
        </p:spPr>
      </p:pic>
    </p:spTree>
    <p:extLst>
      <p:ext uri="{BB962C8B-B14F-4D97-AF65-F5344CB8AC3E}">
        <p14:creationId xmlns:p14="http://schemas.microsoft.com/office/powerpoint/2010/main" val="4235244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136F1-69E5-46D9-B250-DDF53B67FD5B}"/>
              </a:ext>
            </a:extLst>
          </p:cNvPr>
          <p:cNvSpPr>
            <a:spLocks noGrp="1"/>
          </p:cNvSpPr>
          <p:nvPr>
            <p:ph type="title"/>
          </p:nvPr>
        </p:nvSpPr>
        <p:spPr/>
        <p:txBody>
          <a:bodyPr/>
          <a:lstStyle/>
          <a:p>
            <a:r>
              <a:rPr lang="en-US" dirty="0" err="1"/>
              <a:t>AdaIN</a:t>
            </a:r>
            <a:r>
              <a:rPr lang="en-US" dirty="0"/>
              <a:t> …</a:t>
            </a:r>
          </a:p>
        </p:txBody>
      </p:sp>
      <p:sp>
        <p:nvSpPr>
          <p:cNvPr id="3" name="Content Placeholder 2">
            <a:extLst>
              <a:ext uri="{FF2B5EF4-FFF2-40B4-BE49-F238E27FC236}">
                <a16:creationId xmlns:a16="http://schemas.microsoft.com/office/drawing/2014/main" id="{5074F225-C4EE-49B0-A03F-BDAFF0AA7E9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D106DE-AFA2-4CD4-A145-0D53898FF6C0}"/>
              </a:ext>
            </a:extLst>
          </p:cNvPr>
          <p:cNvPicPr>
            <a:picLocks noChangeAspect="1"/>
          </p:cNvPicPr>
          <p:nvPr/>
        </p:nvPicPr>
        <p:blipFill>
          <a:blip r:embed="rId2"/>
          <a:stretch>
            <a:fillRect/>
          </a:stretch>
        </p:blipFill>
        <p:spPr>
          <a:xfrm>
            <a:off x="802332" y="1825625"/>
            <a:ext cx="10551467" cy="4106596"/>
          </a:xfrm>
          <a:prstGeom prst="rect">
            <a:avLst/>
          </a:prstGeom>
        </p:spPr>
      </p:pic>
    </p:spTree>
    <p:extLst>
      <p:ext uri="{BB962C8B-B14F-4D97-AF65-F5344CB8AC3E}">
        <p14:creationId xmlns:p14="http://schemas.microsoft.com/office/powerpoint/2010/main" val="3585915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136F1-69E5-46D9-B250-DDF53B67FD5B}"/>
              </a:ext>
            </a:extLst>
          </p:cNvPr>
          <p:cNvSpPr>
            <a:spLocks noGrp="1"/>
          </p:cNvSpPr>
          <p:nvPr>
            <p:ph type="title"/>
          </p:nvPr>
        </p:nvSpPr>
        <p:spPr/>
        <p:txBody>
          <a:bodyPr/>
          <a:lstStyle/>
          <a:p>
            <a:r>
              <a:rPr lang="en-US" dirty="0" err="1"/>
              <a:t>AdaIN</a:t>
            </a:r>
            <a:r>
              <a:rPr lang="en-US" dirty="0"/>
              <a:t> …</a:t>
            </a:r>
          </a:p>
        </p:txBody>
      </p:sp>
      <p:sp>
        <p:nvSpPr>
          <p:cNvPr id="3" name="Content Placeholder 2">
            <a:extLst>
              <a:ext uri="{FF2B5EF4-FFF2-40B4-BE49-F238E27FC236}">
                <a16:creationId xmlns:a16="http://schemas.microsoft.com/office/drawing/2014/main" id="{5074F225-C4EE-49B0-A03F-BDAFF0AA7E9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DF34313-381F-4595-9E60-513B63F5C16C}"/>
              </a:ext>
            </a:extLst>
          </p:cNvPr>
          <p:cNvPicPr>
            <a:picLocks noChangeAspect="1"/>
          </p:cNvPicPr>
          <p:nvPr/>
        </p:nvPicPr>
        <p:blipFill>
          <a:blip r:embed="rId2"/>
          <a:stretch>
            <a:fillRect/>
          </a:stretch>
        </p:blipFill>
        <p:spPr>
          <a:xfrm>
            <a:off x="838200" y="1825625"/>
            <a:ext cx="10515600" cy="4179841"/>
          </a:xfrm>
          <a:prstGeom prst="rect">
            <a:avLst/>
          </a:prstGeom>
        </p:spPr>
      </p:pic>
    </p:spTree>
    <p:extLst>
      <p:ext uri="{BB962C8B-B14F-4D97-AF65-F5344CB8AC3E}">
        <p14:creationId xmlns:p14="http://schemas.microsoft.com/office/powerpoint/2010/main" val="1009236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0C87D-1FBF-4224-B0D7-9B2002615933}"/>
              </a:ext>
            </a:extLst>
          </p:cNvPr>
          <p:cNvSpPr>
            <a:spLocks noGrp="1"/>
          </p:cNvSpPr>
          <p:nvPr>
            <p:ph type="title"/>
          </p:nvPr>
        </p:nvSpPr>
        <p:spPr/>
        <p:txBody>
          <a:bodyPr/>
          <a:lstStyle/>
          <a:p>
            <a:r>
              <a:rPr lang="en-US" dirty="0"/>
              <a:t>Zooming out </a:t>
            </a:r>
          </a:p>
        </p:txBody>
      </p:sp>
      <p:pic>
        <p:nvPicPr>
          <p:cNvPr id="5" name="Content Placeholder 4">
            <a:extLst>
              <a:ext uri="{FF2B5EF4-FFF2-40B4-BE49-F238E27FC236}">
                <a16:creationId xmlns:a16="http://schemas.microsoft.com/office/drawing/2014/main" id="{2D62F820-CABD-4B70-AF19-A3508D7DE879}"/>
              </a:ext>
            </a:extLst>
          </p:cNvPr>
          <p:cNvPicPr>
            <a:picLocks noGrp="1" noChangeAspect="1"/>
          </p:cNvPicPr>
          <p:nvPr>
            <p:ph idx="1"/>
          </p:nvPr>
        </p:nvPicPr>
        <p:blipFill>
          <a:blip r:embed="rId2"/>
          <a:stretch>
            <a:fillRect/>
          </a:stretch>
        </p:blipFill>
        <p:spPr>
          <a:xfrm>
            <a:off x="1654863" y="2088858"/>
            <a:ext cx="8882273" cy="3908654"/>
          </a:xfrm>
        </p:spPr>
      </p:pic>
    </p:spTree>
    <p:extLst>
      <p:ext uri="{BB962C8B-B14F-4D97-AF65-F5344CB8AC3E}">
        <p14:creationId xmlns:p14="http://schemas.microsoft.com/office/powerpoint/2010/main" val="638194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20F5-F490-4B6F-911F-86171121BD7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0C3E50AB-C397-41AF-A494-26E12E1FEC8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8084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34ADF-B474-41E7-99AE-2166B0EEB538}"/>
              </a:ext>
            </a:extLst>
          </p:cNvPr>
          <p:cNvSpPr>
            <a:spLocks noGrp="1"/>
          </p:cNvSpPr>
          <p:nvPr>
            <p:ph type="title"/>
          </p:nvPr>
        </p:nvSpPr>
        <p:spPr/>
        <p:txBody>
          <a:bodyPr/>
          <a:lstStyle/>
          <a:p>
            <a:r>
              <a:rPr lang="en-US" dirty="0"/>
              <a:t>Style in GANs</a:t>
            </a:r>
          </a:p>
        </p:txBody>
      </p:sp>
      <p:sp>
        <p:nvSpPr>
          <p:cNvPr id="3" name="Content Placeholder 2">
            <a:extLst>
              <a:ext uri="{FF2B5EF4-FFF2-40B4-BE49-F238E27FC236}">
                <a16:creationId xmlns:a16="http://schemas.microsoft.com/office/drawing/2014/main" id="{6D240A88-B869-458F-9F70-D23F01B5860E}"/>
              </a:ext>
            </a:extLst>
          </p:cNvPr>
          <p:cNvSpPr>
            <a:spLocks noGrp="1"/>
          </p:cNvSpPr>
          <p:nvPr>
            <p:ph idx="1"/>
          </p:nvPr>
        </p:nvSpPr>
        <p:spPr/>
        <p:txBody>
          <a:bodyPr/>
          <a:lstStyle/>
          <a:p>
            <a:r>
              <a:rPr lang="en-US" dirty="0"/>
              <a:t>Can be any variation in the image, from larger, coarser styles to finer, more detailed styles</a:t>
            </a:r>
          </a:p>
          <a:p>
            <a:r>
              <a:rPr lang="en-US" dirty="0"/>
              <a:t>Style made of block where in the earlier block we can control face structure and </a:t>
            </a:r>
          </a:p>
          <a:p>
            <a:pPr marL="0" indent="0">
              <a:buNone/>
            </a:pPr>
            <a:r>
              <a:rPr lang="en-US" dirty="0"/>
              <a:t>In the final block we can edit the hair color and eye shape</a:t>
            </a:r>
          </a:p>
        </p:txBody>
      </p:sp>
      <p:pic>
        <p:nvPicPr>
          <p:cNvPr id="5" name="Picture 4">
            <a:extLst>
              <a:ext uri="{FF2B5EF4-FFF2-40B4-BE49-F238E27FC236}">
                <a16:creationId xmlns:a16="http://schemas.microsoft.com/office/drawing/2014/main" id="{2C901C4C-E7C1-4A28-B62D-B534334D32B0}"/>
              </a:ext>
            </a:extLst>
          </p:cNvPr>
          <p:cNvPicPr>
            <a:picLocks noChangeAspect="1"/>
          </p:cNvPicPr>
          <p:nvPr/>
        </p:nvPicPr>
        <p:blipFill>
          <a:blip r:embed="rId2"/>
          <a:stretch>
            <a:fillRect/>
          </a:stretch>
        </p:blipFill>
        <p:spPr>
          <a:xfrm>
            <a:off x="8415333" y="3561178"/>
            <a:ext cx="3639058" cy="2705478"/>
          </a:xfrm>
          <a:prstGeom prst="rect">
            <a:avLst/>
          </a:prstGeom>
        </p:spPr>
      </p:pic>
    </p:spTree>
    <p:extLst>
      <p:ext uri="{BB962C8B-B14F-4D97-AF65-F5344CB8AC3E}">
        <p14:creationId xmlns:p14="http://schemas.microsoft.com/office/powerpoint/2010/main" val="1490964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0BDF-F10D-4EBC-B94D-8EE32EF8F5CC}"/>
              </a:ext>
            </a:extLst>
          </p:cNvPr>
          <p:cNvSpPr>
            <a:spLocks noGrp="1"/>
          </p:cNvSpPr>
          <p:nvPr>
            <p:ph type="title"/>
          </p:nvPr>
        </p:nvSpPr>
        <p:spPr/>
        <p:txBody>
          <a:bodyPr/>
          <a:lstStyle/>
          <a:p>
            <a:r>
              <a:rPr lang="en-US" dirty="0"/>
              <a:t>The Style based generator </a:t>
            </a:r>
          </a:p>
        </p:txBody>
      </p:sp>
      <p:sp>
        <p:nvSpPr>
          <p:cNvPr id="3" name="Content Placeholder 2">
            <a:extLst>
              <a:ext uri="{FF2B5EF4-FFF2-40B4-BE49-F238E27FC236}">
                <a16:creationId xmlns:a16="http://schemas.microsoft.com/office/drawing/2014/main" id="{408485E6-45AE-4735-8A5B-13D4D9172804}"/>
              </a:ext>
            </a:extLst>
          </p:cNvPr>
          <p:cNvSpPr>
            <a:spLocks noGrp="1"/>
          </p:cNvSpPr>
          <p:nvPr>
            <p:ph idx="1"/>
          </p:nvPr>
        </p:nvSpPr>
        <p:spPr>
          <a:xfrm>
            <a:off x="838200" y="1825625"/>
            <a:ext cx="5129463" cy="4351338"/>
          </a:xfrm>
        </p:spPr>
        <p:txBody>
          <a:bodyPr/>
          <a:lstStyle/>
          <a:p>
            <a:r>
              <a:rPr lang="en-US" dirty="0"/>
              <a:t>Intermediate noise is injected to the Style GAN multiple times .</a:t>
            </a:r>
          </a:p>
          <a:p>
            <a:endParaRPr lang="en-US" dirty="0"/>
          </a:p>
          <a:p>
            <a:r>
              <a:rPr lang="en-US" dirty="0"/>
              <a:t>W’s is not imported easier instead the style is extracted from it and add to different part of the style GAN generator and this injection done through something called AdaIn.</a:t>
            </a:r>
          </a:p>
        </p:txBody>
      </p:sp>
      <p:pic>
        <p:nvPicPr>
          <p:cNvPr id="7" name="Picture 6">
            <a:extLst>
              <a:ext uri="{FF2B5EF4-FFF2-40B4-BE49-F238E27FC236}">
                <a16:creationId xmlns:a16="http://schemas.microsoft.com/office/drawing/2014/main" id="{1D275752-3A24-4DB0-9995-8AC2026E3B2C}"/>
              </a:ext>
            </a:extLst>
          </p:cNvPr>
          <p:cNvPicPr>
            <a:picLocks noChangeAspect="1"/>
          </p:cNvPicPr>
          <p:nvPr/>
        </p:nvPicPr>
        <p:blipFill>
          <a:blip r:embed="rId2"/>
          <a:stretch>
            <a:fillRect/>
          </a:stretch>
        </p:blipFill>
        <p:spPr>
          <a:xfrm>
            <a:off x="6046485" y="1825625"/>
            <a:ext cx="6145515" cy="3296444"/>
          </a:xfrm>
          <a:prstGeom prst="rect">
            <a:avLst/>
          </a:prstGeom>
        </p:spPr>
      </p:pic>
    </p:spTree>
    <p:extLst>
      <p:ext uri="{BB962C8B-B14F-4D97-AF65-F5344CB8AC3E}">
        <p14:creationId xmlns:p14="http://schemas.microsoft.com/office/powerpoint/2010/main" val="168375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7F6E-A5B2-4723-8C5D-2B30A5622E67}"/>
              </a:ext>
            </a:extLst>
          </p:cNvPr>
          <p:cNvSpPr>
            <a:spLocks noGrp="1"/>
          </p:cNvSpPr>
          <p:nvPr>
            <p:ph type="title"/>
          </p:nvPr>
        </p:nvSpPr>
        <p:spPr/>
        <p:txBody>
          <a:bodyPr/>
          <a:lstStyle/>
          <a:p>
            <a:r>
              <a:rPr lang="en-US" dirty="0"/>
              <a:t>Progressive Growing</a:t>
            </a:r>
          </a:p>
        </p:txBody>
      </p:sp>
      <p:sp>
        <p:nvSpPr>
          <p:cNvPr id="3" name="Content Placeholder 2">
            <a:extLst>
              <a:ext uri="{FF2B5EF4-FFF2-40B4-BE49-F238E27FC236}">
                <a16:creationId xmlns:a16="http://schemas.microsoft.com/office/drawing/2014/main" id="{825B8541-3B7C-47E1-B39A-EDCA44DC4EE1}"/>
              </a:ext>
            </a:extLst>
          </p:cNvPr>
          <p:cNvSpPr>
            <a:spLocks noGrp="1"/>
          </p:cNvSpPr>
          <p:nvPr>
            <p:ph idx="1"/>
          </p:nvPr>
        </p:nvSpPr>
        <p:spPr/>
        <p:txBody>
          <a:bodyPr/>
          <a:lstStyle/>
          <a:p>
            <a:endParaRPr lang="en-US" dirty="0"/>
          </a:p>
        </p:txBody>
      </p:sp>
      <p:pic>
        <p:nvPicPr>
          <p:cNvPr id="1026" name="Picture 2" descr="The doubling can't be too abrupt, but must be more gradual in order to ease the generator into generating those larger images.">
            <a:extLst>
              <a:ext uri="{FF2B5EF4-FFF2-40B4-BE49-F238E27FC236}">
                <a16:creationId xmlns:a16="http://schemas.microsoft.com/office/drawing/2014/main" id="{598198AC-B2DD-4BAE-8B9A-0B46B608B9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32" b="21228"/>
          <a:stretch/>
        </p:blipFill>
        <p:spPr bwMode="auto">
          <a:xfrm>
            <a:off x="1315452" y="2711116"/>
            <a:ext cx="9144000" cy="288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043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F2DE-CB5C-4274-A065-865C6F470113}"/>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02D27765-4974-40E0-B135-172A028F1317}"/>
              </a:ext>
            </a:extLst>
          </p:cNvPr>
          <p:cNvSpPr>
            <a:spLocks noGrp="1"/>
          </p:cNvSpPr>
          <p:nvPr>
            <p:ph idx="1"/>
          </p:nvPr>
        </p:nvSpPr>
        <p:spPr/>
        <p:txBody>
          <a:bodyPr/>
          <a:lstStyle/>
          <a:p>
            <a:r>
              <a:rPr lang="en-US" dirty="0"/>
              <a:t>Generative Adversarial Networks, or GANs for short, are an effective approach for training deep convolutional neural network models for generating synthetic images.</a:t>
            </a:r>
          </a:p>
          <a:p>
            <a:r>
              <a:rPr lang="en-US" dirty="0"/>
              <a:t>A problem with GANs is that they are limited to small dataset sizes, often a few hundred pixels and often less than 100-pixel square images.</a:t>
            </a:r>
          </a:p>
        </p:txBody>
      </p:sp>
    </p:spTree>
    <p:extLst>
      <p:ext uri="{BB962C8B-B14F-4D97-AF65-F5344CB8AC3E}">
        <p14:creationId xmlns:p14="http://schemas.microsoft.com/office/powerpoint/2010/main" val="3168860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C8D0-C59E-4907-A6D3-AACA06CA99BD}"/>
              </a:ext>
            </a:extLst>
          </p:cNvPr>
          <p:cNvSpPr>
            <a:spLocks noGrp="1"/>
          </p:cNvSpPr>
          <p:nvPr>
            <p:ph type="title"/>
          </p:nvPr>
        </p:nvSpPr>
        <p:spPr/>
        <p:txBody>
          <a:bodyPr/>
          <a:lstStyle/>
          <a:p>
            <a:r>
              <a:rPr lang="en-US" dirty="0"/>
              <a:t>Generate Large Images by Progressively Adding Layers</a:t>
            </a:r>
          </a:p>
        </p:txBody>
      </p:sp>
      <p:sp>
        <p:nvSpPr>
          <p:cNvPr id="3" name="Content Placeholder 2">
            <a:extLst>
              <a:ext uri="{FF2B5EF4-FFF2-40B4-BE49-F238E27FC236}">
                <a16:creationId xmlns:a16="http://schemas.microsoft.com/office/drawing/2014/main" id="{A6C8021C-2311-414D-B043-2A911F921DC3}"/>
              </a:ext>
            </a:extLst>
          </p:cNvPr>
          <p:cNvSpPr>
            <a:spLocks noGrp="1"/>
          </p:cNvSpPr>
          <p:nvPr>
            <p:ph idx="1"/>
          </p:nvPr>
        </p:nvSpPr>
        <p:spPr/>
        <p:txBody>
          <a:bodyPr/>
          <a:lstStyle/>
          <a:p>
            <a:r>
              <a:rPr lang="en-US" dirty="0"/>
              <a:t>A solution to the problem of training stable GAN models for larger images is to progressively increase the number of layers during the training process.</a:t>
            </a:r>
          </a:p>
        </p:txBody>
      </p:sp>
    </p:spTree>
    <p:extLst>
      <p:ext uri="{BB962C8B-B14F-4D97-AF65-F5344CB8AC3E}">
        <p14:creationId xmlns:p14="http://schemas.microsoft.com/office/powerpoint/2010/main" val="2914986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92E9-BED5-43A1-8662-A00E7B5A6160}"/>
              </a:ext>
            </a:extLst>
          </p:cNvPr>
          <p:cNvSpPr>
            <a:spLocks noGrp="1"/>
          </p:cNvSpPr>
          <p:nvPr>
            <p:ph type="title"/>
          </p:nvPr>
        </p:nvSpPr>
        <p:spPr/>
        <p:txBody>
          <a:bodyPr/>
          <a:lstStyle/>
          <a:p>
            <a:r>
              <a:rPr lang="en-US" dirty="0"/>
              <a:t>Progressive GAN</a:t>
            </a:r>
          </a:p>
        </p:txBody>
      </p:sp>
      <p:sp>
        <p:nvSpPr>
          <p:cNvPr id="3" name="Content Placeholder 2">
            <a:extLst>
              <a:ext uri="{FF2B5EF4-FFF2-40B4-BE49-F238E27FC236}">
                <a16:creationId xmlns:a16="http://schemas.microsoft.com/office/drawing/2014/main" id="{8965C87C-3CE0-465F-908A-BCA51A665E66}"/>
              </a:ext>
            </a:extLst>
          </p:cNvPr>
          <p:cNvSpPr>
            <a:spLocks noGrp="1"/>
          </p:cNvSpPr>
          <p:nvPr>
            <p:ph idx="1"/>
          </p:nvPr>
        </p:nvSpPr>
        <p:spPr/>
        <p:txBody>
          <a:bodyPr/>
          <a:lstStyle/>
          <a:p>
            <a:r>
              <a:rPr lang="en-US" dirty="0"/>
              <a:t>Progressive Growing GAN is an extension to the GAN training process that allows for the stable training of generator models that can output large high-quality images.</a:t>
            </a:r>
          </a:p>
          <a:p>
            <a:r>
              <a:rPr lang="en-US" dirty="0"/>
              <a:t>Progressive Growing GAN requires that the capacity of both the generator and discriminator model be expanded by adding layers during the training process.</a:t>
            </a:r>
          </a:p>
        </p:txBody>
      </p:sp>
    </p:spTree>
    <p:extLst>
      <p:ext uri="{BB962C8B-B14F-4D97-AF65-F5344CB8AC3E}">
        <p14:creationId xmlns:p14="http://schemas.microsoft.com/office/powerpoint/2010/main" val="1349436432"/>
      </p:ext>
    </p:extLst>
  </p:cSld>
  <p:clrMapOvr>
    <a:masterClrMapping/>
  </p:clrMapOvr>
</p:sld>
</file>

<file path=ppt/theme/theme1.xml><?xml version="1.0" encoding="utf-8"?>
<a:theme xmlns:a="http://schemas.openxmlformats.org/drawingml/2006/main" name="AIU-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AIU-Template</Template>
  <TotalTime>488</TotalTime>
  <Words>1263</Words>
  <Application>Microsoft Office PowerPoint</Application>
  <PresentationFormat>Widescreen</PresentationFormat>
  <Paragraphs>90</Paragraphs>
  <Slides>36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Aeonik TRIAL</vt:lpstr>
      <vt:lpstr>Arial</vt:lpstr>
      <vt:lpstr>Calibri</vt:lpstr>
      <vt:lpstr>Calibri Light</vt:lpstr>
      <vt:lpstr>LiberationSerif</vt:lpstr>
      <vt:lpstr>LiberationSerif-Italic</vt:lpstr>
      <vt:lpstr>OpenSans</vt:lpstr>
      <vt:lpstr>Source Sans Pro</vt:lpstr>
      <vt:lpstr>AIU-Template</vt:lpstr>
      <vt:lpstr>Ch 7 High Fidelity Face Generation</vt:lpstr>
      <vt:lpstr>Style GAN Goals</vt:lpstr>
      <vt:lpstr>More Feature Control</vt:lpstr>
      <vt:lpstr>Style in GANs</vt:lpstr>
      <vt:lpstr>The Style based generator </vt:lpstr>
      <vt:lpstr>Progressive Growing</vt:lpstr>
      <vt:lpstr>Problem</vt:lpstr>
      <vt:lpstr>Generate Large Images by Progressively Adding Layers</vt:lpstr>
      <vt:lpstr>Progressive GAN</vt:lpstr>
      <vt:lpstr>PowerPoint Presentation</vt:lpstr>
      <vt:lpstr>Progressive Growing :Generator</vt:lpstr>
      <vt:lpstr>Progressive Growing :Generator</vt:lpstr>
      <vt:lpstr>Progressive Growing :Generator</vt:lpstr>
      <vt:lpstr>Progressive Growing :Generator</vt:lpstr>
      <vt:lpstr>Progressive Growing : Discriminator</vt:lpstr>
      <vt:lpstr>Progressively growing the network (Fad_in)</vt:lpstr>
      <vt:lpstr>Progressively growing the network</vt:lpstr>
      <vt:lpstr>Pixel Normalization </vt:lpstr>
      <vt:lpstr>Pixel Normalization </vt:lpstr>
      <vt:lpstr>Equalized learning rate </vt:lpstr>
      <vt:lpstr>Mini batch statistics (std)</vt:lpstr>
      <vt:lpstr>Mini batch statistics …</vt:lpstr>
      <vt:lpstr>Implementation part ProGAN </vt:lpstr>
      <vt:lpstr>PowerPoint Presentation</vt:lpstr>
      <vt:lpstr>Noise Mapping Network (StyleGAN)</vt:lpstr>
      <vt:lpstr>Noise Mapping Network ..</vt:lpstr>
      <vt:lpstr>Noise Mapping Network (StyleGAN)</vt:lpstr>
      <vt:lpstr>Noise Mapping Network (StyleGAN)</vt:lpstr>
      <vt:lpstr>Adaptive Instance Normalization (AdaIN)</vt:lpstr>
      <vt:lpstr>AdaIN …</vt:lpstr>
      <vt:lpstr>AdaIN …</vt:lpstr>
      <vt:lpstr>AdaIN …</vt:lpstr>
      <vt:lpstr>AdaIN …</vt:lpstr>
      <vt:lpstr>AdaIN …</vt:lpstr>
      <vt:lpstr>Zooming out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mahmoud ahmed</dc:creator>
  <cp:lastModifiedBy>mahmoud ahmed</cp:lastModifiedBy>
  <cp:revision>6</cp:revision>
  <dcterms:created xsi:type="dcterms:W3CDTF">2024-03-15T14:28:10Z</dcterms:created>
  <dcterms:modified xsi:type="dcterms:W3CDTF">2024-03-16T15:33:06Z</dcterms:modified>
</cp:coreProperties>
</file>